
<file path=[Content_Types].xml><?xml version="1.0" encoding="utf-8"?>
<Types xmlns="http://schemas.openxmlformats.org/package/2006/content-types">
  <Default Extension="png" ContentType="image/png"/>
  <Default Extension="jpeg" ContentType="image/jpeg"/>
  <Default Extension="JPG" ContentType="image/.jp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56"/>
  </p:handoutMasterIdLst>
  <p:sldIdLst>
    <p:sldId id="261" r:id="rId3"/>
    <p:sldId id="535" r:id="rId4"/>
    <p:sldId id="536" r:id="rId5"/>
    <p:sldId id="538" r:id="rId6"/>
    <p:sldId id="494" r:id="rId7"/>
    <p:sldId id="539" r:id="rId8"/>
    <p:sldId id="540" r:id="rId9"/>
    <p:sldId id="541" r:id="rId10"/>
    <p:sldId id="542" r:id="rId11"/>
    <p:sldId id="355" r:id="rId12"/>
    <p:sldId id="543" r:id="rId13"/>
    <p:sldId id="268" r:id="rId14"/>
    <p:sldId id="359" r:id="rId15"/>
    <p:sldId id="450" r:id="rId16"/>
    <p:sldId id="451" r:id="rId17"/>
    <p:sldId id="452" r:id="rId18"/>
    <p:sldId id="453" r:id="rId19"/>
    <p:sldId id="272" r:id="rId20"/>
    <p:sldId id="461" r:id="rId21"/>
    <p:sldId id="271" r:id="rId22"/>
    <p:sldId id="312" r:id="rId23"/>
    <p:sldId id="313" r:id="rId24"/>
    <p:sldId id="444" r:id="rId25"/>
    <p:sldId id="433" r:id="rId26"/>
    <p:sldId id="454" r:id="rId27"/>
    <p:sldId id="455" r:id="rId28"/>
    <p:sldId id="456" r:id="rId29"/>
    <p:sldId id="457" r:id="rId30"/>
    <p:sldId id="458" r:id="rId31"/>
    <p:sldId id="459" r:id="rId32"/>
    <p:sldId id="544" r:id="rId33"/>
    <p:sldId id="546" r:id="rId35"/>
    <p:sldId id="545" r:id="rId36"/>
    <p:sldId id="317" r:id="rId37"/>
    <p:sldId id="432" r:id="rId38"/>
    <p:sldId id="547" r:id="rId39"/>
    <p:sldId id="316" r:id="rId40"/>
    <p:sldId id="440" r:id="rId41"/>
    <p:sldId id="300" r:id="rId42"/>
    <p:sldId id="387" r:id="rId43"/>
    <p:sldId id="449" r:id="rId44"/>
    <p:sldId id="463" r:id="rId45"/>
    <p:sldId id="446" r:id="rId46"/>
    <p:sldId id="406" r:id="rId47"/>
    <p:sldId id="388" r:id="rId48"/>
    <p:sldId id="389" r:id="rId49"/>
    <p:sldId id="438" r:id="rId50"/>
    <p:sldId id="437" r:id="rId51"/>
    <p:sldId id="290" r:id="rId52"/>
    <p:sldId id="439" r:id="rId53"/>
    <p:sldId id="318" r:id="rId54"/>
    <p:sldId id="322"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3" userDrawn="1">
          <p15:clr>
            <a:srgbClr val="A4A3A4"/>
          </p15:clr>
        </p15:guide>
        <p15:guide id="2" pos="38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US" initials="A" lastIdx="0" clrIdx="0"/>
  <p:cmAuthor id="1" name="ning Xiao" initials="nX" lastIdx="36"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CA64"/>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71" autoAdjust="0"/>
    <p:restoredTop sz="94660"/>
  </p:normalViewPr>
  <p:slideViewPr>
    <p:cSldViewPr snapToGrid="0" showGuides="1">
      <p:cViewPr varScale="1">
        <p:scale>
          <a:sx n="95" d="100"/>
          <a:sy n="95" d="100"/>
        </p:scale>
        <p:origin x="168" y="80"/>
      </p:cViewPr>
      <p:guideLst>
        <p:guide orient="horz" pos="2073"/>
        <p:guide pos="3829"/>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commentAuthors" Target="commentAuthors.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notesMaster" Target="notesMasters/notesMaster1.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24T21:48:02.362" idx="3">
    <p:pos x="2042" y="906"/>
    <p:text>搏击俱乐部</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10-24T21:49:25.165" idx="4">
    <p:pos x="10" y="10"/>
    <p:text>看电影的实验</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0-10-25T23:59:42.234" idx="9">
    <p:pos x="10" y="10"/>
    <p:text>	多巴胺是一种强有力的神经递质，与运动、注意、警觉状态和学习最为有关。
	性格内向的人对多巴胺却是高度的敏感。太多的多巴胺使他们感到刺激太多。性格内向的人，在他们较占优势的神经传导通路上使用的是一种完全不同的神经递质，乙酰胆碱。</p:text>
  </p:cm>
  <p:cm authorId="1" dt="2020-10-26T00:00:13.200" idx="10">
    <p:pos x="146" y="146"/>
    <p:text>内向只是不善于表达，和社交恐惧是两码事，内向的人不害怕和人交往，只是不喜欢过多的与人交往。</p:text>
  </p:cm>
  <p:cm authorId="1" dt="2020-10-26T00:01:01.623" idx="11">
    <p:pos x="146" y="282"/>
    <p:text>除了不善于表达，内向有更多的优点，比如通常认为 内向的人更自律和理智。他们不会容易因为眼前的快乐失去理智，更具有自律性的他们能够为了长期更大的利益，拒绝掉眼前的诱惑。</p:text>
  </p:cm>
  <p:cm authorId="1" dt="2020-10-26T00:01:40.756" idx="12">
    <p:pos x="146" y="418"/>
    <p:text>思考更深入，喜欢独处，有机会培养特长和爱好</p:text>
  </p:cm>
  <p:cm authorId="1" dt="2020-10-26T00:02:24.486" idx="13">
    <p:pos x="146" y="554"/>
    <p:text>在真挚的朋友方面，内向的人不比外向的人少。</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0-10-25T23:59:42.234" idx="27">
    <p:pos x="10" y="10"/>
    <p:text>	多巴胺是一种强有力的神经递质，与运动、注意、警觉状态和学习最为有关。
	性格内向的人对多巴胺却是高度的敏感。太多的多巴胺使他们感到刺激太多。性格内向的人，在他们较占优势的神经传导通路上使用的是一种完全不同的神经递质，乙酰胆碱。</p:text>
  </p:cm>
  <p:cm authorId="1" dt="2020-10-26T00:00:13.200" idx="28">
    <p:pos x="146" y="146"/>
    <p:text>内向只是不善于表达，和社交恐惧是两码事，内向的人不害怕和人交往，只是不喜欢过多的与人交往。</p:text>
  </p:cm>
  <p:cm authorId="1" dt="2020-10-26T00:01:01.623" idx="29">
    <p:pos x="146" y="282"/>
    <p:text>除了不善于表达，内向有更多的优点，比如通常认为 内向的人更自律和理智。他们不会容易因为眼前的快乐失去理智，更具有自律性的他们能够为了长期更大的利益，拒绝掉眼前的诱惑。</p:text>
  </p:cm>
  <p:cm authorId="1" dt="2020-10-26T00:01:40.756" idx="30">
    <p:pos x="146" y="418"/>
    <p:text>思考更深入，喜欢独处，有机会培养特长和爱好</p:text>
  </p:cm>
  <p:cm authorId="1" dt="2020-10-26T00:02:24.486" idx="31">
    <p:pos x="146" y="554"/>
    <p:text>在真挚的朋友方面，内向的人不比外向的人少。</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0-10-25T23:59:01.601" idx="26">
    <p:pos x="10" y="10"/>
    <p:text>《现在，发现你的优势》一书的作者马库斯·白金汉其实在每次大型演讲前抑制不住地紧张，而且他非常不擅长参加演讲后的就会，但是这并不妨碍他成为非常著名的急着和培训师，他发现经过自己充分准备后，在人数规模较小的群体中演讲，自己会发挥地非常好。他发现，紧张的优势促使他一次次完成了演讲任务，但是他容易焦虑和紧张的天性并未发生巨大的改变。</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0-10-24T22:35:34.199" idx="7">
    <p:pos x="10" y="10"/>
    <p:text>渐进式、主动性的改变</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0-10-24T22:34:37.233" idx="6">
    <p:pos x="1079" y="969"/>
    <p:text>面对天性，服从天性，善用天性</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0-10-24T22:31:49.854" idx="5">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1"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43244F4-8239-4FBA-BAF8-1D7BA70E951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7303B9C-3929-4105-9A36-5366D33C22D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244F4-8239-4FBA-BAF8-1D7BA70E9511}" type="datetimeFigureOut">
              <a:rPr lang="zh-CN" altLang="en-US" smtClean="0"/>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03B9C-3929-4105-9A36-5366D33C22D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xml"/><Relationship Id="rId7" Type="http://schemas.openxmlformats.org/officeDocument/2006/relationships/image" Target="../media/image7.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slideLayout" Target="../slideLayouts/slideLayout2.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3.emf"/></Relationships>
</file>

<file path=ppt/slides/_rels/slide13.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3.emf"/></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3.em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3.em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3.em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3.emf"/></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3.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emf"/></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3.e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3.emf"/></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emf"/><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9.png"/><Relationship Id="rId2" Type="http://schemas.microsoft.com/office/2007/relationships/hdphoto" Target="../media/image2.wdp"/><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microsoft.com/office/2007/relationships/hdphoto" Target="../media/image2.wdp"/><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microsoft.com/office/2007/relationships/hdphoto" Target="../media/image2.wdp"/><Relationship Id="rId1"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2.xml"/><Relationship Id="rId3" Type="http://schemas.openxmlformats.org/officeDocument/2006/relationships/image" Target="../media/image32.jpeg"/><Relationship Id="rId2" Type="http://schemas.microsoft.com/office/2007/relationships/hdphoto" Target="../media/image2.wdp"/><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comments" Target="../comments/comment3.xml"/><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4" Type="http://schemas.openxmlformats.org/officeDocument/2006/relationships/comments" Target="../comments/comment4.xml"/><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7.xml.rels><?xml version="1.0" encoding="UTF-8" standalone="yes"?>
<Relationships xmlns="http://schemas.openxmlformats.org/package/2006/relationships"><Relationship Id="rId4" Type="http://schemas.openxmlformats.org/officeDocument/2006/relationships/comments" Target="../comments/comment6.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8.xml.rels><?xml version="1.0" encoding="UTF-8" standalone="yes"?>
<Relationships xmlns="http://schemas.openxmlformats.org/package/2006/relationships"><Relationship Id="rId4" Type="http://schemas.openxmlformats.org/officeDocument/2006/relationships/comments" Target="../comments/comment7.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3.emf"/><Relationship Id="rId2" Type="http://schemas.microsoft.com/office/2007/relationships/hdphoto" Target="../media/image2.wdp"/><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4" Type="http://schemas.openxmlformats.org/officeDocument/2006/relationships/comments" Target="../comments/comment8.xml"/><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6.emf"/><Relationship Id="rId4" Type="http://schemas.microsoft.com/office/2007/relationships/hdphoto" Target="../media/image35.jpeg"/><Relationship Id="rId3" Type="http://schemas.openxmlformats.org/officeDocument/2006/relationships/image" Target="../media/image34.png"/><Relationship Id="rId2" Type="http://schemas.openxmlformats.org/officeDocument/2006/relationships/image" Target="../media/image4.emf"/><Relationship Id="rId1" Type="http://schemas.openxmlformats.org/officeDocument/2006/relationships/image" Target="../media/image3.emf"/></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wdp"/><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5963" name="图片 5962"/>
          <p:cNvPicPr>
            <a:picLocks noChangeAspect="1"/>
          </p:cNvPicPr>
          <p:nvPr/>
        </p:nvPicPr>
        <p:blipFill>
          <a:blip r:embed="rId3"/>
          <a:stretch>
            <a:fillRect/>
          </a:stretch>
        </p:blipFill>
        <p:spPr>
          <a:xfrm flipH="1" flipV="1">
            <a:off x="10031225" y="-358654"/>
            <a:ext cx="2160777" cy="2796943"/>
          </a:xfrm>
          <a:prstGeom prst="rect">
            <a:avLst/>
          </a:prstGeom>
        </p:spPr>
      </p:pic>
      <p:pic>
        <p:nvPicPr>
          <p:cNvPr id="5964" name="图片 5963"/>
          <p:cNvPicPr>
            <a:picLocks noChangeAspect="1"/>
          </p:cNvPicPr>
          <p:nvPr/>
        </p:nvPicPr>
        <p:blipFill>
          <a:blip r:embed="rId4"/>
          <a:stretch>
            <a:fillRect/>
          </a:stretch>
        </p:blipFill>
        <p:spPr>
          <a:xfrm>
            <a:off x="-1198339" y="4859459"/>
            <a:ext cx="208048" cy="869944"/>
          </a:xfrm>
          <a:prstGeom prst="rect">
            <a:avLst/>
          </a:prstGeom>
        </p:spPr>
      </p:pic>
      <p:pic>
        <p:nvPicPr>
          <p:cNvPr id="5960" name="图片 5959"/>
          <p:cNvPicPr>
            <a:picLocks noChangeAspect="1"/>
          </p:cNvPicPr>
          <p:nvPr/>
        </p:nvPicPr>
        <p:blipFill>
          <a:blip r:embed="rId5"/>
          <a:stretch>
            <a:fillRect/>
          </a:stretch>
        </p:blipFill>
        <p:spPr>
          <a:xfrm flipH="1">
            <a:off x="10758660" y="662105"/>
            <a:ext cx="1063421" cy="683444"/>
          </a:xfrm>
          <a:prstGeom prst="rect">
            <a:avLst/>
          </a:prstGeom>
        </p:spPr>
      </p:pic>
      <p:sp>
        <p:nvSpPr>
          <p:cNvPr id="5968" name="椭圆 5967"/>
          <p:cNvSpPr/>
          <p:nvPr/>
        </p:nvSpPr>
        <p:spPr>
          <a:xfrm>
            <a:off x="7939145" y="2345169"/>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3"/>
            <a:ext cx="225375"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7551868" y="33181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8"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5475643" y="48327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5787615" y="22832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2" y="1521578"/>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4"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6"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6" y="3476356"/>
            <a:ext cx="151607"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066852" y="19282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2330172" y="42010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2"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1448044" y="3856848"/>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90300" y="504019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221672" y="2490628"/>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7863840" y="54136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8"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6637470" y="40474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6992471" y="19712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5454082" y="3154521"/>
            <a:ext cx="182927"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100"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6992471" y="40814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TextBox 55"/>
          <p:cNvSpPr txBox="1"/>
          <p:nvPr/>
        </p:nvSpPr>
        <p:spPr>
          <a:xfrm>
            <a:off x="1303507" y="1711595"/>
            <a:ext cx="10019491" cy="4892675"/>
          </a:xfrm>
          <a:prstGeom prst="rect">
            <a:avLst/>
          </a:prstGeom>
          <a:noFill/>
        </p:spPr>
        <p:txBody>
          <a:bodyPr wrap="square" rtlCol="0">
            <a:spAutoFit/>
          </a:bodyPr>
          <a:lstStyle/>
          <a:p>
            <a:pPr algn="ctr"/>
            <a:r>
              <a:rPr lang="zh-CN" altLang="en-US" sz="5400" b="1" dirty="0">
                <a:latin typeface="微软雅黑" panose="020B0503020204020204" charset="-122"/>
                <a:ea typeface="微软雅黑" panose="020B0503020204020204" charset="-122"/>
              </a:rPr>
              <a:t>大学生人格发展</a:t>
            </a:r>
            <a:endParaRPr lang="zh-CN" altLang="en-US" sz="5400" b="1" dirty="0">
              <a:latin typeface="楷体" panose="02010609060101010101" pitchFamily="49" charset="-122"/>
              <a:ea typeface="楷体" panose="02010609060101010101" pitchFamily="49" charset="-122"/>
            </a:endParaRPr>
          </a:p>
          <a:p>
            <a:endParaRPr lang="zh-CN" altLang="en-US" sz="5400" b="1" dirty="0">
              <a:latin typeface="楷体" panose="02010609060101010101" pitchFamily="49" charset="-122"/>
              <a:ea typeface="楷体" panose="02010609060101010101" pitchFamily="49" charset="-122"/>
            </a:endParaRPr>
          </a:p>
          <a:p>
            <a:r>
              <a:rPr lang="en-US" altLang="zh-CN" sz="2400" b="1" dirty="0">
                <a:latin typeface="楷体" panose="02010609060101010101" pitchFamily="49" charset="-122"/>
                <a:ea typeface="楷体" panose="02010609060101010101" pitchFamily="49" charset="-122"/>
              </a:rPr>
              <a:t>                            </a:t>
            </a:r>
            <a:endParaRPr lang="zh-CN" altLang="en-US" sz="2400" b="1" dirty="0">
              <a:latin typeface="楷体" panose="02010609060101010101" pitchFamily="49" charset="-122"/>
              <a:ea typeface="楷体" panose="02010609060101010101" pitchFamily="49" charset="-122"/>
            </a:endParaRPr>
          </a:p>
          <a:p>
            <a:pPr>
              <a:lnSpc>
                <a:spcPct val="150000"/>
              </a:lnSpc>
            </a:pPr>
            <a:r>
              <a:rPr lang="zh-CN" altLang="en-US" sz="2400" b="1" dirty="0">
                <a:latin typeface="楷体" panose="02010609060101010101" pitchFamily="49" charset="-122"/>
                <a:ea typeface="楷体" panose="02010609060101010101" pitchFamily="49" charset="-122"/>
              </a:rPr>
              <a:t>                                心理健康教育与咨询中心 </a:t>
            </a:r>
            <a:endParaRPr lang="zh-CN" altLang="en-US" sz="2400" b="1" dirty="0">
              <a:latin typeface="楷体" panose="02010609060101010101" pitchFamily="49" charset="-122"/>
              <a:ea typeface="楷体" panose="02010609060101010101" pitchFamily="49" charset="-122"/>
            </a:endParaRPr>
          </a:p>
          <a:p>
            <a:pPr>
              <a:lnSpc>
                <a:spcPct val="150000"/>
              </a:lnSpc>
            </a:pPr>
            <a:r>
              <a:rPr lang="zh-CN" altLang="en-US" sz="2400" b="1" dirty="0">
                <a:latin typeface="楷体" panose="02010609060101010101" pitchFamily="49" charset="-122"/>
                <a:ea typeface="楷体" panose="02010609060101010101" pitchFamily="49" charset="-122"/>
              </a:rPr>
              <a:t>                                        陈建斌</a:t>
            </a:r>
            <a:endParaRPr lang="en-US" altLang="zh-CN" sz="5400" b="1" dirty="0">
              <a:latin typeface="楷体" panose="02010609060101010101" pitchFamily="49" charset="-122"/>
              <a:ea typeface="楷体" panose="02010609060101010101" pitchFamily="49" charset="-122"/>
            </a:endParaRPr>
          </a:p>
          <a:p>
            <a:endParaRPr lang="en-US" altLang="zh-CN" sz="5400" b="1" dirty="0">
              <a:latin typeface="楷体" panose="02010609060101010101" pitchFamily="49" charset="-122"/>
              <a:ea typeface="楷体" panose="02010609060101010101" pitchFamily="49" charset="-122"/>
            </a:endParaRPr>
          </a:p>
          <a:p>
            <a:endParaRPr lang="en-US" altLang="zh-CN" sz="5400" dirty="0"/>
          </a:p>
        </p:txBody>
      </p:sp>
      <p:pic>
        <p:nvPicPr>
          <p:cNvPr id="5965" name="图片 5964"/>
          <p:cNvPicPr>
            <a:picLocks noChangeAspect="1"/>
          </p:cNvPicPr>
          <p:nvPr/>
        </p:nvPicPr>
        <p:blipFill>
          <a:blip r:embed="rId6"/>
          <a:stretch>
            <a:fillRect/>
          </a:stretch>
        </p:blipFill>
        <p:spPr>
          <a:xfrm>
            <a:off x="-1198338" y="3338275"/>
            <a:ext cx="4494660" cy="4609263"/>
          </a:xfrm>
          <a:prstGeom prst="rect">
            <a:avLst/>
          </a:prstGeom>
        </p:spPr>
      </p:pic>
      <p:pic>
        <p:nvPicPr>
          <p:cNvPr id="5962" name="图片 5961"/>
          <p:cNvPicPr>
            <a:picLocks noChangeAspect="1"/>
          </p:cNvPicPr>
          <p:nvPr/>
        </p:nvPicPr>
        <p:blipFill>
          <a:blip r:embed="rId7"/>
          <a:stretch>
            <a:fillRect/>
          </a:stretch>
        </p:blipFill>
        <p:spPr>
          <a:xfrm>
            <a:off x="1698505" y="2491803"/>
            <a:ext cx="1189129" cy="1249872"/>
          </a:xfrm>
          <a:prstGeom prst="rect">
            <a:avLst/>
          </a:prstGeom>
        </p:spPr>
      </p:pic>
    </p:spTree>
    <p:custDataLst>
      <p:tags r:id="rId8"/>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a:blip r:embed="rId3"/>
          <a:stretch>
            <a:fillRect/>
          </a:stretch>
        </p:blipFill>
        <p:spPr>
          <a:xfrm rot="10800000" flipV="1">
            <a:off x="10299077" y="4407772"/>
            <a:ext cx="1892923" cy="2450228"/>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人格的概念</a:t>
            </a:r>
            <a:endParaRPr lang="en-US" altLang="zh-CN" sz="3600" b="1" dirty="0"/>
          </a:p>
        </p:txBody>
      </p:sp>
      <p:sp>
        <p:nvSpPr>
          <p:cNvPr id="18" name="文本框 17"/>
          <p:cNvSpPr txBox="1"/>
          <p:nvPr/>
        </p:nvSpPr>
        <p:spPr>
          <a:xfrm>
            <a:off x="1064895" y="4587749"/>
            <a:ext cx="10062210" cy="662554"/>
          </a:xfrm>
          <a:prstGeom prst="rect">
            <a:avLst/>
          </a:prstGeom>
          <a:noFill/>
        </p:spPr>
        <p:txBody>
          <a:bodyPr wrap="square" rtlCol="0" anchor="t">
            <a:spAutoFit/>
          </a:bodyPr>
          <a:lstStyle/>
          <a:p>
            <a:pPr marL="457200" indent="-457200">
              <a:lnSpc>
                <a:spcPct val="150000"/>
              </a:lnSpc>
              <a:buFont typeface="Wingdings" panose="05000000000000000000" charset="0"/>
              <a:buChar char="Ø"/>
            </a:pP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rPr>
              <a:t>是各种心理特征的总和，指一个人整体的精神面貌。</a:t>
            </a:r>
            <a:endParaRPr lang="zh-CN" altLang="en-US" sz="28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7" name="文本框 6"/>
          <p:cNvSpPr txBox="1"/>
          <p:nvPr/>
        </p:nvSpPr>
        <p:spPr>
          <a:xfrm>
            <a:off x="1801360" y="2363380"/>
            <a:ext cx="1980029" cy="523220"/>
          </a:xfrm>
          <a:prstGeom prst="rect">
            <a:avLst/>
          </a:prstGeom>
          <a:noFill/>
        </p:spPr>
        <p:txBody>
          <a:bodyPr wrap="none" rtlCol="0" anchor="t">
            <a:spAutoFit/>
          </a:bodyPr>
          <a:lstStyle/>
          <a:p>
            <a:r>
              <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人格大家庭</a:t>
            </a:r>
            <a:endPar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9242" t="4606" r="18180" b="4969"/>
          <a:stretch>
            <a:fillRect/>
          </a:stretch>
        </p:blipFill>
        <p:spPr>
          <a:xfrm>
            <a:off x="4858181" y="689791"/>
            <a:ext cx="4017462" cy="3753999"/>
          </a:xfrm>
          <a:prstGeom prst="rect">
            <a:avLst/>
          </a:prstGeom>
        </p:spPr>
      </p:pic>
      <p:sp>
        <p:nvSpPr>
          <p:cNvPr id="21" name="TextBox 5"/>
          <p:cNvSpPr txBox="1"/>
          <p:nvPr/>
        </p:nvSpPr>
        <p:spPr>
          <a:xfrm>
            <a:off x="1019816" y="5281826"/>
            <a:ext cx="9324340" cy="1317092"/>
          </a:xfrm>
          <a:prstGeom prst="rect">
            <a:avLst/>
          </a:prstGeom>
          <a:noFill/>
        </p:spPr>
        <p:txBody>
          <a:bodyPr wrap="square" rtlCol="0">
            <a:spAutoFit/>
          </a:bodyPr>
          <a:lstStyle/>
          <a:p>
            <a:pPr marL="457200" indent="-457200">
              <a:lnSpc>
                <a:spcPct val="150000"/>
              </a:lnSpc>
              <a:buFont typeface="Wingdings" panose="05000000000000000000" charset="0"/>
              <a:buChar char="Ø"/>
            </a:pPr>
            <a:r>
              <a:rPr lang="zh-CN" altLang="en-US" sz="2800" b="1" dirty="0">
                <a:latin typeface="微软雅黑" panose="020B0503020204020204" charset="-122"/>
                <a:ea typeface="微软雅黑" panose="020B0503020204020204" charset="-122"/>
                <a:sym typeface="+mn-ea"/>
              </a:rPr>
              <a:t>是人所具有的</a:t>
            </a:r>
            <a:r>
              <a:rPr lang="zh-CN" altLang="en-US" sz="2800" b="1" dirty="0">
                <a:solidFill>
                  <a:schemeClr val="tx1"/>
                </a:solidFill>
                <a:latin typeface="微软雅黑" panose="020B0503020204020204" charset="-122"/>
                <a:ea typeface="微软雅黑" panose="020B0503020204020204" charset="-122"/>
                <a:sym typeface="+mn-ea"/>
              </a:rPr>
              <a:t>独特的、相对稳定的思维方式和行为风格，是个体一贯的行为模式</a:t>
            </a:r>
            <a:r>
              <a:rPr lang="zh-CN" altLang="en-US" sz="2800" b="1" dirty="0">
                <a:solidFill>
                  <a:schemeClr val="tx1"/>
                </a:solidFill>
                <a:sym typeface="+mn-ea"/>
              </a:rPr>
              <a:t>。</a:t>
            </a:r>
            <a:endParaRPr lang="zh-CN" altLang="en-US" sz="2000" b="1" dirty="0">
              <a:solidFill>
                <a:schemeClr val="tx1"/>
              </a:solidFill>
            </a:endParaRPr>
          </a:p>
        </p:txBody>
      </p:sp>
      <p:sp>
        <p:nvSpPr>
          <p:cNvPr id="24" name="箭头: 虚尾 23"/>
          <p:cNvSpPr/>
          <p:nvPr/>
        </p:nvSpPr>
        <p:spPr>
          <a:xfrm>
            <a:off x="4057934" y="2448526"/>
            <a:ext cx="523702" cy="3529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a:blip r:embed="rId3"/>
          <a:stretch>
            <a:fillRect/>
          </a:stretch>
        </p:blipFill>
        <p:spPr>
          <a:xfrm rot="10800000" flipV="1">
            <a:off x="10299077" y="4407772"/>
            <a:ext cx="1892923" cy="2450228"/>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人格的概念</a:t>
            </a:r>
            <a:endParaRPr lang="en-US" altLang="zh-CN" sz="3600" b="1" dirty="0"/>
          </a:p>
        </p:txBody>
      </p:sp>
      <p:sp>
        <p:nvSpPr>
          <p:cNvPr id="7" name="文本框 6"/>
          <p:cNvSpPr txBox="1"/>
          <p:nvPr/>
        </p:nvSpPr>
        <p:spPr>
          <a:xfrm>
            <a:off x="1793105" y="2083980"/>
            <a:ext cx="1980029" cy="523220"/>
          </a:xfrm>
          <a:prstGeom prst="rect">
            <a:avLst/>
          </a:prstGeom>
          <a:noFill/>
        </p:spPr>
        <p:txBody>
          <a:bodyPr wrap="none" rtlCol="0" anchor="t">
            <a:spAutoFit/>
          </a:bodyPr>
          <a:lstStyle/>
          <a:p>
            <a:r>
              <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人格大家庭</a:t>
            </a:r>
            <a:endPar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9242" t="4606" r="18180" b="4969"/>
          <a:stretch>
            <a:fillRect/>
          </a:stretch>
        </p:blipFill>
        <p:spPr>
          <a:xfrm>
            <a:off x="4875326" y="468811"/>
            <a:ext cx="4017462" cy="3753999"/>
          </a:xfrm>
          <a:prstGeom prst="rect">
            <a:avLst/>
          </a:prstGeom>
        </p:spPr>
      </p:pic>
      <p:sp>
        <p:nvSpPr>
          <p:cNvPr id="24" name="箭头: 虚尾 23"/>
          <p:cNvSpPr/>
          <p:nvPr/>
        </p:nvSpPr>
        <p:spPr>
          <a:xfrm>
            <a:off x="4057934" y="2169126"/>
            <a:ext cx="523702" cy="35292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2265" y="4408170"/>
            <a:ext cx="9956800" cy="2225675"/>
          </a:xfrm>
          <a:prstGeom prst="rect">
            <a:avLst/>
          </a:prstGeom>
          <a:noFill/>
        </p:spPr>
        <p:txBody>
          <a:bodyPr wrap="square" rtlCol="0" anchor="t">
            <a:noAutofit/>
          </a:bodyPr>
          <a:p>
            <a:r>
              <a:rPr lang="zh-CN" altLang="en-US"/>
              <a:t>目前</a:t>
            </a:r>
            <a:r>
              <a:rPr lang="zh-CN" altLang="en-US"/>
              <a:t>有关人格的</a:t>
            </a:r>
            <a:r>
              <a:rPr lang="zh-CN" altLang="en-US"/>
              <a:t>理解，来自三个不同的研究来源。</a:t>
            </a:r>
            <a:endParaRPr lang="zh-CN" altLang="en-US"/>
          </a:p>
          <a:p>
            <a:pPr marL="285750" indent="-285750">
              <a:lnSpc>
                <a:spcPct val="150000"/>
              </a:lnSpc>
              <a:buFont typeface="Arial" panose="020B0604020202090204" pitchFamily="34" charset="0"/>
              <a:buChar char="•"/>
            </a:pPr>
            <a:r>
              <a:rPr lang="zh-CN" altLang="en-US"/>
              <a:t>第一个是生物学的，被认为具有遗传和环境起源。</a:t>
            </a:r>
            <a:endParaRPr lang="zh-CN" altLang="en-US"/>
          </a:p>
          <a:p>
            <a:pPr marL="285750" indent="-285750">
              <a:lnSpc>
                <a:spcPct val="150000"/>
              </a:lnSpc>
              <a:buFont typeface="Arial" panose="020B0604020202090204" pitchFamily="34" charset="0"/>
              <a:buChar char="•"/>
            </a:pPr>
            <a:r>
              <a:rPr lang="zh-CN" altLang="en-US"/>
              <a:t>第二个是社会领域，包括社会力量对成长中的孩子的影响，这些影响塑造了动机、特质、行为和态度等个人反应。</a:t>
            </a:r>
            <a:endParaRPr lang="zh-CN" altLang="en-US"/>
          </a:p>
          <a:p>
            <a:pPr marL="285750" indent="-285750">
              <a:lnSpc>
                <a:spcPct val="150000"/>
              </a:lnSpc>
              <a:buFont typeface="Arial" panose="020B0604020202090204" pitchFamily="34" charset="0"/>
              <a:buChar char="•"/>
            </a:pPr>
            <a:r>
              <a:rPr lang="zh-CN" altLang="en-US"/>
              <a:t>第三是是临床领域，对遭受适应性和调整失败的人进行临床接触的检查，比如人格障碍</a:t>
            </a:r>
            <a:r>
              <a:rPr lang="zh-CN" altLang="en-US"/>
              <a:t>理论。</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ircle(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457200"/>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sp>
        <p:nvSpPr>
          <p:cNvPr id="18" name="文本框 17"/>
          <p:cNvSpPr txBox="1"/>
          <p:nvPr/>
        </p:nvSpPr>
        <p:spPr>
          <a:xfrm>
            <a:off x="752264" y="1358075"/>
            <a:ext cx="10186669" cy="2335383"/>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1</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）整体性</a:t>
            </a:r>
            <a:endParaRPr lang="zh-CN" altLang="en-US" sz="2800" b="1" dirty="0">
              <a:latin typeface="微软雅黑" panose="020B0503020204020204" charset="-122"/>
              <a:ea typeface="微软雅黑" panose="020B0503020204020204" charset="-122"/>
              <a:cs typeface="微软雅黑" panose="020B0503020204020204" charset="-122"/>
            </a:endParaRPr>
          </a:p>
          <a:p>
            <a:pPr indent="0" algn="just">
              <a:lnSpc>
                <a:spcPct val="150000"/>
              </a:lnSpc>
              <a:buClrTx/>
              <a:buSzTx/>
              <a:buFont typeface="Wingdings" panose="05000000000000000000" charset="0"/>
              <a:buNone/>
            </a:pPr>
            <a:r>
              <a:rPr lang="zh-CN" altLang="en-US" sz="2400" b="1"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人格是由多种成分构成的一个</a:t>
            </a:r>
            <a:r>
              <a:rPr lang="zh-CN" altLang="en-US" sz="2400" b="1" dirty="0">
                <a:latin typeface="微软雅黑" panose="020B0503020204020204" charset="-122"/>
                <a:ea typeface="微软雅黑" panose="020B0503020204020204" charset="-122"/>
                <a:cs typeface="微软雅黑" panose="020B0503020204020204" charset="-122"/>
                <a:sym typeface="+mn-ea"/>
              </a:rPr>
              <a:t>有机整体，</a:t>
            </a:r>
            <a:r>
              <a:rPr lang="zh-CN" altLang="en-US" sz="2400" dirty="0">
                <a:latin typeface="微软雅黑" panose="020B0503020204020204" charset="-122"/>
                <a:ea typeface="微软雅黑" panose="020B0503020204020204" charset="-122"/>
                <a:cs typeface="微软雅黑" panose="020B0503020204020204" charset="-122"/>
                <a:sym typeface="+mn-ea"/>
              </a:rPr>
              <a:t>具有内在的一致性，</a:t>
            </a:r>
            <a:r>
              <a:rPr lang="zh-CN" altLang="en-US" sz="2400" b="1" dirty="0">
                <a:latin typeface="微软雅黑" panose="020B0503020204020204" charset="-122"/>
                <a:ea typeface="微软雅黑" panose="020B0503020204020204" charset="-122"/>
                <a:cs typeface="微软雅黑" panose="020B0503020204020204" charset="-122"/>
                <a:sym typeface="+mn-ea"/>
              </a:rPr>
              <a:t>人格的整体性是心理健康的重要指标。</a:t>
            </a:r>
            <a:r>
              <a:rPr lang="en-US" altLang="zh-CN" sz="2400" b="1" dirty="0">
                <a:latin typeface="微软雅黑" panose="020B0503020204020204" charset="-122"/>
                <a:ea typeface="微软雅黑" panose="020B0503020204020204" charset="-122"/>
                <a:cs typeface="微软雅黑" panose="020B0503020204020204" charset="-122"/>
                <a:sym typeface="+mn-ea"/>
              </a:rPr>
              <a:t>     </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indent="0" algn="just">
              <a:lnSpc>
                <a:spcPct val="150000"/>
              </a:lnSpc>
              <a:buClrTx/>
              <a:buSzTx/>
              <a:buFont typeface="Wingdings" panose="05000000000000000000" charset="0"/>
              <a:buNone/>
            </a:pPr>
            <a:r>
              <a:rPr lang="zh-CN" altLang="en-US" sz="2400" dirty="0">
                <a:latin typeface="微软雅黑" panose="020B0503020204020204" charset="-122"/>
                <a:ea typeface="微软雅黑" panose="020B0503020204020204" charset="-122"/>
                <a:cs typeface="微软雅黑" panose="020B0503020204020204" charset="-122"/>
                <a:sym typeface="+mn-ea"/>
              </a:rPr>
              <a:t>     当一个人的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sym typeface="+mn-ea"/>
              </a:rPr>
              <a:t>人格结构各方面彼此和谐一致时，人格就是健康的</a:t>
            </a:r>
            <a:r>
              <a:rPr lang="zh-CN" altLang="en-US" sz="2400" dirty="0">
                <a:latin typeface="微软雅黑" panose="020B0503020204020204" charset="-122"/>
                <a:ea typeface="微软雅黑" panose="020B0503020204020204" charset="-122"/>
                <a:cs typeface="微软雅黑" panose="020B0503020204020204" charset="-122"/>
                <a:sym typeface="+mn-ea"/>
              </a:rPr>
              <a:t>。</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55" y="4092466"/>
            <a:ext cx="2697210" cy="195858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0046" y="4092466"/>
            <a:ext cx="2697210" cy="202290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barn(inVertical)">
                                      <p:cBhvr>
                                        <p:cTn id="11" dur="500"/>
                                        <p:tgtEl>
                                          <p:spTgt spid="1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8">
                                            <p:txEl>
                                              <p:pRg st="2" end="2"/>
                                            </p:txEl>
                                          </p:spTgt>
                                        </p:tgtEl>
                                        <p:attrNameLst>
                                          <p:attrName>style.visibility</p:attrName>
                                        </p:attrNameLst>
                                      </p:cBhvr>
                                      <p:to>
                                        <p:strVal val="visible"/>
                                      </p:to>
                                    </p:set>
                                    <p:animEffect transition="in" filter="barn(inVertical)">
                                      <p:cBhvr>
                                        <p:cTn id="26"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2" name="图片 1" descr="timg4BB9V8DL"/>
          <p:cNvPicPr>
            <a:picLocks noChangeAspect="1"/>
          </p:cNvPicPr>
          <p:nvPr/>
        </p:nvPicPr>
        <p:blipFill>
          <a:blip r:embed="rId2"/>
          <a:srcRect l="6218" r="16347"/>
          <a:stretch>
            <a:fillRect/>
          </a:stretch>
        </p:blipFill>
        <p:spPr>
          <a:xfrm>
            <a:off x="3702367" y="76835"/>
            <a:ext cx="4787265" cy="6781165"/>
          </a:xfrm>
          <a:prstGeom prst="rect">
            <a:avLst/>
          </a:prstGeom>
        </p:spPr>
      </p:pic>
      <p:sp>
        <p:nvSpPr>
          <p:cNvPr id="3" name="文本框 2"/>
          <p:cNvSpPr txBox="1"/>
          <p:nvPr/>
        </p:nvSpPr>
        <p:spPr>
          <a:xfrm>
            <a:off x="8620539" y="841513"/>
            <a:ext cx="1261884" cy="523220"/>
          </a:xfrm>
          <a:prstGeom prst="rect">
            <a:avLst/>
          </a:prstGeom>
          <a:noFill/>
        </p:spPr>
        <p:txBody>
          <a:bodyPr wrap="none" rtlCol="0">
            <a:spAutoFit/>
          </a:bodyPr>
          <a:lstStyle/>
          <a:p>
            <a:r>
              <a:rPr lang="zh-CN" altLang="en-US" sz="2800" b="1" dirty="0">
                <a:solidFill>
                  <a:srgbClr val="FF0000"/>
                </a:solidFill>
              </a:rPr>
              <a:t>胆汁质</a:t>
            </a:r>
            <a:endParaRPr lang="en-US" altLang="zh-CN" sz="2800" b="1" dirty="0">
              <a:solidFill>
                <a:srgbClr val="FF0000"/>
              </a:solidFill>
            </a:endParaRPr>
          </a:p>
        </p:txBody>
      </p:sp>
      <p:sp>
        <p:nvSpPr>
          <p:cNvPr id="4" name="文本框 3"/>
          <p:cNvSpPr txBox="1"/>
          <p:nvPr/>
        </p:nvSpPr>
        <p:spPr>
          <a:xfrm>
            <a:off x="8620539" y="2299252"/>
            <a:ext cx="1261884" cy="523220"/>
          </a:xfrm>
          <a:prstGeom prst="rect">
            <a:avLst/>
          </a:prstGeom>
          <a:noFill/>
        </p:spPr>
        <p:txBody>
          <a:bodyPr wrap="none" rtlCol="0">
            <a:spAutoFit/>
          </a:bodyPr>
          <a:lstStyle/>
          <a:p>
            <a:r>
              <a:rPr lang="zh-CN" altLang="en-US" sz="2800" b="1" dirty="0">
                <a:solidFill>
                  <a:srgbClr val="FF0000"/>
                </a:solidFill>
              </a:rPr>
              <a:t>粘液质</a:t>
            </a:r>
            <a:endParaRPr lang="en-US" altLang="zh-CN" sz="2800" b="1" dirty="0">
              <a:solidFill>
                <a:srgbClr val="FF0000"/>
              </a:solidFill>
            </a:endParaRPr>
          </a:p>
        </p:txBody>
      </p:sp>
      <p:sp>
        <p:nvSpPr>
          <p:cNvPr id="5" name="文本框 4"/>
          <p:cNvSpPr txBox="1"/>
          <p:nvPr/>
        </p:nvSpPr>
        <p:spPr>
          <a:xfrm>
            <a:off x="8693425" y="3762753"/>
            <a:ext cx="1261884" cy="523220"/>
          </a:xfrm>
          <a:prstGeom prst="rect">
            <a:avLst/>
          </a:prstGeom>
          <a:noFill/>
        </p:spPr>
        <p:txBody>
          <a:bodyPr wrap="none" rtlCol="0">
            <a:spAutoFit/>
          </a:bodyPr>
          <a:lstStyle/>
          <a:p>
            <a:r>
              <a:rPr lang="zh-CN" altLang="en-US" sz="2800" b="1" dirty="0">
                <a:solidFill>
                  <a:srgbClr val="FF0000"/>
                </a:solidFill>
              </a:rPr>
              <a:t>抑郁质</a:t>
            </a:r>
            <a:endParaRPr lang="en-US" altLang="zh-CN" sz="2800" b="1" dirty="0">
              <a:solidFill>
                <a:srgbClr val="FF0000"/>
              </a:solidFill>
            </a:endParaRPr>
          </a:p>
        </p:txBody>
      </p:sp>
      <p:sp>
        <p:nvSpPr>
          <p:cNvPr id="7" name="文本框 6"/>
          <p:cNvSpPr txBox="1"/>
          <p:nvPr/>
        </p:nvSpPr>
        <p:spPr>
          <a:xfrm>
            <a:off x="8693425" y="5148470"/>
            <a:ext cx="1261884" cy="523220"/>
          </a:xfrm>
          <a:prstGeom prst="rect">
            <a:avLst/>
          </a:prstGeom>
          <a:noFill/>
        </p:spPr>
        <p:txBody>
          <a:bodyPr wrap="none" rtlCol="0">
            <a:spAutoFit/>
          </a:bodyPr>
          <a:lstStyle/>
          <a:p>
            <a:r>
              <a:rPr lang="zh-CN" altLang="en-US" sz="2800" b="1" dirty="0">
                <a:solidFill>
                  <a:srgbClr val="FF0000"/>
                </a:solidFill>
              </a:rPr>
              <a:t>多血质</a:t>
            </a:r>
            <a:endParaRPr lang="en-US" altLang="zh-CN" sz="2800" b="1" dirty="0">
              <a:solidFill>
                <a:srgbClr val="FF0000"/>
              </a:solidFill>
            </a:endParaRPr>
          </a:p>
        </p:txBody>
      </p:sp>
      <p:sp>
        <p:nvSpPr>
          <p:cNvPr id="10" name="文本框 9"/>
          <p:cNvSpPr txBox="1"/>
          <p:nvPr/>
        </p:nvSpPr>
        <p:spPr>
          <a:xfrm>
            <a:off x="655107" y="1426232"/>
            <a:ext cx="6094520" cy="743986"/>
          </a:xfrm>
          <a:prstGeom prst="rect">
            <a:avLst/>
          </a:prstGeom>
          <a:noFill/>
        </p:spPr>
        <p:txBody>
          <a:bodyPr wrap="square">
            <a:spAutoFit/>
          </a:bodyPr>
          <a:lstStyle/>
          <a:p>
            <a:pPr algn="just">
              <a:lnSpc>
                <a:spcPct val="150000"/>
              </a:lnSpc>
              <a:buClrTx/>
              <a:buSzTx/>
              <a:buFontTx/>
            </a:pPr>
            <a:r>
              <a:rPr lang="zh-CN" altLang="en-US" sz="32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3200" b="1" dirty="0">
                <a:solidFill>
                  <a:srgbClr val="FF0000"/>
                </a:solidFill>
                <a:latin typeface="微软雅黑" panose="020B0503020204020204" charset="-122"/>
                <a:ea typeface="微软雅黑" panose="020B0503020204020204" charset="-122"/>
                <a:cs typeface="微软雅黑" panose="020B0503020204020204" charset="-122"/>
                <a:sym typeface="+mn-ea"/>
              </a:rPr>
              <a:t>2</a:t>
            </a:r>
            <a:r>
              <a:rPr lang="zh-CN" altLang="en-US" sz="3200" b="1" dirty="0">
                <a:solidFill>
                  <a:srgbClr val="FF0000"/>
                </a:solidFill>
                <a:latin typeface="微软雅黑" panose="020B0503020204020204" charset="-122"/>
                <a:ea typeface="微软雅黑" panose="020B0503020204020204" charset="-122"/>
                <a:cs typeface="微软雅黑" panose="020B0503020204020204" charset="-122"/>
                <a:sym typeface="+mn-ea"/>
              </a:rPr>
              <a:t>）独特性</a:t>
            </a:r>
            <a:endParaRPr lang="zh-CN" altLang="en-US" sz="3200" dirty="0">
              <a:latin typeface="微软雅黑" panose="020B0503020204020204" charset="-122"/>
              <a:ea typeface="微软雅黑" panose="020B0503020204020204" charset="-122"/>
              <a:cs typeface="微软雅黑" panose="020B0503020204020204" charset="-122"/>
              <a:sym typeface="+mn-ea"/>
            </a:endParaRPr>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9242" t="4606" r="18180" b="4969"/>
          <a:stretch>
            <a:fillRect/>
          </a:stretch>
        </p:blipFill>
        <p:spPr>
          <a:xfrm>
            <a:off x="249382" y="4089085"/>
            <a:ext cx="2873829" cy="26853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anim calcmode="lin" valueType="num">
                                      <p:cBhvr>
                                        <p:cTn id="18" dur="500" fill="hold"/>
                                        <p:tgtEl>
                                          <p:spTgt spid="3"/>
                                        </p:tgtEl>
                                        <p:attrNameLst>
                                          <p:attrName>ppt_x</p:attrName>
                                        </p:attrNameLst>
                                      </p:cBhvr>
                                      <p:tavLst>
                                        <p:tav tm="0">
                                          <p:val>
                                            <p:strVal val="#ppt_x"/>
                                          </p:val>
                                        </p:tav>
                                        <p:tav tm="100000">
                                          <p:val>
                                            <p:strVal val="#ppt_x"/>
                                          </p:val>
                                        </p:tav>
                                      </p:tavLst>
                                    </p:anim>
                                    <p:anim calcmode="lin" valueType="num">
                                      <p:cBhvr>
                                        <p:cTn id="19" dur="5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5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anim calcmode="lin" valueType="num">
                                      <p:cBhvr>
                                        <p:cTn id="28" dur="500" fill="hold"/>
                                        <p:tgtEl>
                                          <p:spTgt spid="5"/>
                                        </p:tgtEl>
                                        <p:attrNameLst>
                                          <p:attrName>ppt_x</p:attrName>
                                        </p:attrNameLst>
                                      </p:cBhvr>
                                      <p:tavLst>
                                        <p:tav tm="0">
                                          <p:val>
                                            <p:strVal val="#ppt_x"/>
                                          </p:val>
                                        </p:tav>
                                        <p:tav tm="100000">
                                          <p:val>
                                            <p:strVal val="#ppt_x"/>
                                          </p:val>
                                        </p:tav>
                                      </p:tavLst>
                                    </p:anim>
                                    <p:anim calcmode="lin" valueType="num">
                                      <p:cBhvr>
                                        <p:cTn id="29" dur="5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anim calcmode="lin" valueType="num">
                                      <p:cBhvr>
                                        <p:cTn id="33" dur="500" fill="hold"/>
                                        <p:tgtEl>
                                          <p:spTgt spid="7"/>
                                        </p:tgtEl>
                                        <p:attrNameLst>
                                          <p:attrName>ppt_x</p:attrName>
                                        </p:attrNameLst>
                                      </p:cBhvr>
                                      <p:tavLst>
                                        <p:tav tm="0">
                                          <p:val>
                                            <p:strVal val="#ppt_x"/>
                                          </p:val>
                                        </p:tav>
                                        <p:tav tm="100000">
                                          <p:val>
                                            <p:strVal val="#ppt_x"/>
                                          </p:val>
                                        </p:tav>
                                      </p:tavLst>
                                    </p:anim>
                                    <p:anim calcmode="lin" valueType="num">
                                      <p:cBhvr>
                                        <p:cTn id="3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457200"/>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胆汁质</a:t>
            </a:r>
            <a:endParaRPr lang="en-US" altLang="zh-CN" sz="3600" b="1" dirty="0"/>
          </a:p>
        </p:txBody>
      </p:sp>
      <p:sp>
        <p:nvSpPr>
          <p:cNvPr id="18" name="文本框 17"/>
          <p:cNvSpPr txBox="1"/>
          <p:nvPr/>
        </p:nvSpPr>
        <p:spPr>
          <a:xfrm>
            <a:off x="745491" y="1398270"/>
            <a:ext cx="9930426" cy="2243050"/>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400" dirty="0">
                <a:latin typeface="微软雅黑" panose="020B0503020204020204" charset="-122"/>
                <a:ea typeface="微软雅黑" panose="020B0503020204020204" charset="-122"/>
                <a:cs typeface="微软雅黑" panose="020B0503020204020204" charset="-122"/>
                <a:sym typeface="+mn-ea"/>
              </a:rPr>
              <a:t>直率热情，表里如一，精力旺盛，由于情感用事，比较容易冲动，脾气暴躁，反应非常快，思维敏捷，智力活动有较大的灵活性，非常典型的外倾性，有顽强的拼搏精神和坚强果敢的品质，但是也容易缺乏耐心和自制力，有点急躁，还有激动。</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t="-1" r="32867" b="-716"/>
          <a:stretch>
            <a:fillRect/>
          </a:stretch>
        </p:blipFill>
        <p:spPr>
          <a:xfrm>
            <a:off x="1852188" y="3725333"/>
            <a:ext cx="2929626" cy="296671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3132" y="3725333"/>
            <a:ext cx="2966719" cy="29667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down)">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457200"/>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多血质</a:t>
            </a:r>
            <a:endParaRPr lang="en-US" altLang="zh-CN" sz="3600" b="1" dirty="0"/>
          </a:p>
        </p:txBody>
      </p:sp>
      <p:sp>
        <p:nvSpPr>
          <p:cNvPr id="18" name="文本框 17"/>
          <p:cNvSpPr txBox="1"/>
          <p:nvPr/>
        </p:nvSpPr>
        <p:spPr>
          <a:xfrm>
            <a:off x="769242" y="1322801"/>
            <a:ext cx="9930426" cy="2243050"/>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400" dirty="0">
                <a:latin typeface="微软雅黑" panose="020B0503020204020204" charset="-122"/>
                <a:ea typeface="微软雅黑" panose="020B0503020204020204" charset="-122"/>
                <a:cs typeface="微软雅黑" panose="020B0503020204020204" charset="-122"/>
                <a:sym typeface="+mn-ea"/>
              </a:rPr>
              <a:t>活泼好动、善于交际，反应迅捷，动作敏捷，思维灵活，在学习工作当中富有精力，效率高，但往往会不求甚解，注意力很容易转移，容易接受新鲜事物，适应环境的能力很强，但是容易情绪不稳定，情感容易表露出来，做事情可能容易粗枝大叶，具有外倾性。</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2624" b="14375"/>
          <a:stretch>
            <a:fillRect/>
          </a:stretch>
        </p:blipFill>
        <p:spPr>
          <a:xfrm>
            <a:off x="5532867" y="3683531"/>
            <a:ext cx="3195497" cy="2821103"/>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881" t="15920" r="881" b="18973"/>
          <a:stretch>
            <a:fillRect/>
          </a:stretch>
        </p:blipFill>
        <p:spPr>
          <a:xfrm>
            <a:off x="2315688" y="3677586"/>
            <a:ext cx="2997488" cy="28270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down)">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457200"/>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粘液质</a:t>
            </a:r>
            <a:endParaRPr lang="en-US" altLang="zh-CN" sz="3600" b="1" dirty="0"/>
          </a:p>
        </p:txBody>
      </p:sp>
      <p:sp>
        <p:nvSpPr>
          <p:cNvPr id="18" name="文本框 17"/>
          <p:cNvSpPr txBox="1"/>
          <p:nvPr/>
        </p:nvSpPr>
        <p:spPr>
          <a:xfrm>
            <a:off x="947372" y="1163320"/>
            <a:ext cx="9930426" cy="2243050"/>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400" dirty="0">
                <a:latin typeface="微软雅黑" panose="020B0503020204020204" charset="-122"/>
                <a:ea typeface="微软雅黑" panose="020B0503020204020204" charset="-122"/>
                <a:cs typeface="微软雅黑" panose="020B0503020204020204" charset="-122"/>
                <a:sym typeface="+mn-ea"/>
              </a:rPr>
              <a:t>安静沉稳，喜欢沉思，行动缓慢沉着，情感不外露，情绪稳定，不易激动，注意力比较稳定，不容易转移，能够长时间的坚持，有条不紊从事自己的工作，但灵活性可能不足，有些刻板，不容易适应新环境，工作反应相对缓慢一些，善于忍耐，具有内倾性。</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226" y="3630173"/>
            <a:ext cx="3430693" cy="2573020"/>
          </a:xfrm>
          <a:prstGeom prst="rect">
            <a:avLst/>
          </a:prstGeom>
        </p:spPr>
      </p:pic>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5809" r="395" b="9332"/>
          <a:stretch>
            <a:fillRect/>
          </a:stretch>
        </p:blipFill>
        <p:spPr>
          <a:xfrm>
            <a:off x="6024880" y="3630172"/>
            <a:ext cx="3744061" cy="25730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down)">
                                      <p:cBhvr>
                                        <p:cTn id="7" dur="580">
                                          <p:stCondLst>
                                            <p:cond delay="0"/>
                                          </p:stCondLst>
                                        </p:cTn>
                                        <p:tgtEl>
                                          <p:spTgt spid="18">
                                            <p:txEl>
                                              <p:pRg st="0" end="0"/>
                                            </p:txEl>
                                          </p:spTgt>
                                        </p:tgtEl>
                                      </p:cBhvr>
                                    </p:animEffect>
                                    <p:anim calcmode="lin" valueType="num">
                                      <p:cBhvr>
                                        <p:cTn id="8" dur="1822" tmFilter="0,0; 0.14,0.36; 0.43,0.73; 0.71,0.91; 1.0,1.0">
                                          <p:stCondLst>
                                            <p:cond delay="0"/>
                                          </p:stCondLst>
                                        </p:cTn>
                                        <p:tgtEl>
                                          <p:spTgt spid="18">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xEl>
                                              <p:pRg st="0" end="0"/>
                                            </p:txEl>
                                          </p:spTgt>
                                        </p:tgtEl>
                                      </p:cBhvr>
                                      <p:to x="100000" y="60000"/>
                                    </p:animScale>
                                    <p:animScale>
                                      <p:cBhvr>
                                        <p:cTn id="14" dur="166" decel="50000">
                                          <p:stCondLst>
                                            <p:cond delay="676"/>
                                          </p:stCondLst>
                                        </p:cTn>
                                        <p:tgtEl>
                                          <p:spTgt spid="18">
                                            <p:txEl>
                                              <p:pRg st="0" end="0"/>
                                            </p:txEl>
                                          </p:spTgt>
                                        </p:tgtEl>
                                      </p:cBhvr>
                                      <p:to x="100000" y="100000"/>
                                    </p:animScale>
                                    <p:animScale>
                                      <p:cBhvr>
                                        <p:cTn id="15" dur="26">
                                          <p:stCondLst>
                                            <p:cond delay="1312"/>
                                          </p:stCondLst>
                                        </p:cTn>
                                        <p:tgtEl>
                                          <p:spTgt spid="18">
                                            <p:txEl>
                                              <p:pRg st="0" end="0"/>
                                            </p:txEl>
                                          </p:spTgt>
                                        </p:tgtEl>
                                      </p:cBhvr>
                                      <p:to x="100000" y="80000"/>
                                    </p:animScale>
                                    <p:animScale>
                                      <p:cBhvr>
                                        <p:cTn id="16" dur="166" decel="50000">
                                          <p:stCondLst>
                                            <p:cond delay="1338"/>
                                          </p:stCondLst>
                                        </p:cTn>
                                        <p:tgtEl>
                                          <p:spTgt spid="18">
                                            <p:txEl>
                                              <p:pRg st="0" end="0"/>
                                            </p:txEl>
                                          </p:spTgt>
                                        </p:tgtEl>
                                      </p:cBhvr>
                                      <p:to x="100000" y="100000"/>
                                    </p:animScale>
                                    <p:animScale>
                                      <p:cBhvr>
                                        <p:cTn id="17" dur="26">
                                          <p:stCondLst>
                                            <p:cond delay="1642"/>
                                          </p:stCondLst>
                                        </p:cTn>
                                        <p:tgtEl>
                                          <p:spTgt spid="18">
                                            <p:txEl>
                                              <p:pRg st="0" end="0"/>
                                            </p:txEl>
                                          </p:spTgt>
                                        </p:tgtEl>
                                      </p:cBhvr>
                                      <p:to x="100000" y="90000"/>
                                    </p:animScale>
                                    <p:animScale>
                                      <p:cBhvr>
                                        <p:cTn id="18" dur="166" decel="50000">
                                          <p:stCondLst>
                                            <p:cond delay="1668"/>
                                          </p:stCondLst>
                                        </p:cTn>
                                        <p:tgtEl>
                                          <p:spTgt spid="18">
                                            <p:txEl>
                                              <p:pRg st="0" end="0"/>
                                            </p:txEl>
                                          </p:spTgt>
                                        </p:tgtEl>
                                      </p:cBhvr>
                                      <p:to x="100000" y="100000"/>
                                    </p:animScale>
                                    <p:animScale>
                                      <p:cBhvr>
                                        <p:cTn id="19" dur="26">
                                          <p:stCondLst>
                                            <p:cond delay="1808"/>
                                          </p:stCondLst>
                                        </p:cTn>
                                        <p:tgtEl>
                                          <p:spTgt spid="18">
                                            <p:txEl>
                                              <p:pRg st="0" end="0"/>
                                            </p:txEl>
                                          </p:spTgt>
                                        </p:tgtEl>
                                      </p:cBhvr>
                                      <p:to x="100000" y="95000"/>
                                    </p:animScale>
                                    <p:animScale>
                                      <p:cBhvr>
                                        <p:cTn id="20" dur="166" decel="50000">
                                          <p:stCondLst>
                                            <p:cond delay="1834"/>
                                          </p:stCondLst>
                                        </p:cTn>
                                        <p:tgtEl>
                                          <p:spTgt spid="18">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0" y="457200"/>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抑郁质</a:t>
            </a:r>
            <a:endParaRPr lang="en-US" altLang="zh-CN" sz="3600" b="1" dirty="0"/>
          </a:p>
        </p:txBody>
      </p:sp>
      <p:sp>
        <p:nvSpPr>
          <p:cNvPr id="18" name="文本框 17"/>
          <p:cNvSpPr txBox="1"/>
          <p:nvPr/>
        </p:nvSpPr>
        <p:spPr>
          <a:xfrm>
            <a:off x="947372" y="1163320"/>
            <a:ext cx="9930426" cy="2243050"/>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400" dirty="0">
                <a:latin typeface="微软雅黑" panose="020B0503020204020204" charset="-122"/>
                <a:ea typeface="微软雅黑" panose="020B0503020204020204" charset="-122"/>
                <a:cs typeface="微软雅黑" panose="020B0503020204020204" charset="-122"/>
                <a:sym typeface="+mn-ea"/>
              </a:rPr>
              <a:t>安静迟缓，有较强的感受能力，能观察到别人不容易观察到的细节，对外部环境变化敏感。情感体验深刻持久，不外露，行为显得有些孤僻，表情腼腆，也不太喜欢抛头露面，所以他们的交际面相对比较狭窄，但是相处久了，会发现他们很随和，而且办事稳妥可靠。</a:t>
            </a: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4750" y="4162186"/>
            <a:ext cx="2633993" cy="2573021"/>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067" y="4162186"/>
            <a:ext cx="2736425" cy="262696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6101" y="4178641"/>
            <a:ext cx="2556566" cy="25565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down)">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down)">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sp>
        <p:nvSpPr>
          <p:cNvPr id="18" name="文本框 17"/>
          <p:cNvSpPr txBox="1"/>
          <p:nvPr/>
        </p:nvSpPr>
        <p:spPr>
          <a:xfrm>
            <a:off x="835660" y="1522095"/>
            <a:ext cx="10309860" cy="3432543"/>
          </a:xfrm>
          <a:prstGeom prst="rect">
            <a:avLst/>
          </a:prstGeom>
          <a:noFill/>
        </p:spPr>
        <p:txBody>
          <a:bodyPr wrap="square" rtlCol="0" anchor="t">
            <a:spAutoFit/>
          </a:bodyPr>
          <a:lstStyle/>
          <a:p>
            <a:pPr algn="just">
              <a:lnSpc>
                <a:spcPct val="150000"/>
              </a:lnSpc>
              <a:buClrTx/>
              <a:buSzTx/>
              <a:buFontTx/>
            </a:pPr>
            <a:r>
              <a:rPr lang="zh-CN" altLang="en-US" sz="36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3600" b="1" dirty="0">
                <a:solidFill>
                  <a:srgbClr val="FF0000"/>
                </a:solidFill>
                <a:latin typeface="微软雅黑" panose="020B0503020204020204" charset="-122"/>
                <a:ea typeface="微软雅黑" panose="020B0503020204020204" charset="-122"/>
                <a:cs typeface="微软雅黑" panose="020B0503020204020204" charset="-122"/>
                <a:sym typeface="+mn-ea"/>
              </a:rPr>
              <a:t>3</a:t>
            </a:r>
            <a:r>
              <a:rPr lang="zh-CN" altLang="en-US" sz="3600" b="1" dirty="0">
                <a:solidFill>
                  <a:srgbClr val="FF0000"/>
                </a:solidFill>
                <a:latin typeface="微软雅黑" panose="020B0503020204020204" charset="-122"/>
                <a:ea typeface="微软雅黑" panose="020B0503020204020204" charset="-122"/>
                <a:cs typeface="微软雅黑" panose="020B0503020204020204" charset="-122"/>
                <a:sym typeface="+mn-ea"/>
              </a:rPr>
              <a:t>）功能性</a:t>
            </a:r>
            <a:endParaRPr lang="en-US" altLang="zh-CN" sz="36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zh-CN" altLang="en-US" sz="2800" b="1" dirty="0">
                <a:latin typeface="微软雅黑" panose="020B0503020204020204" charset="-122"/>
                <a:ea typeface="微软雅黑" panose="020B0503020204020204" charset="-122"/>
                <a:cs typeface="微软雅黑" panose="020B0503020204020204" charset="-122"/>
                <a:sym typeface="+mn-ea"/>
              </a:rPr>
              <a:t>  </a:t>
            </a:r>
            <a:r>
              <a:rPr lang="en-US" altLang="zh-CN" sz="2800" b="1" dirty="0">
                <a:latin typeface="微软雅黑" panose="020B0503020204020204" charset="-122"/>
                <a:ea typeface="微软雅黑" panose="020B0503020204020204" charset="-122"/>
                <a:cs typeface="微软雅黑" panose="020B0503020204020204" charset="-122"/>
                <a:sym typeface="+mn-ea"/>
              </a:rPr>
              <a:t>“</a:t>
            </a:r>
            <a:r>
              <a:rPr lang="zh-CN" altLang="en-US" sz="2800" b="1" dirty="0">
                <a:latin typeface="微软雅黑" panose="020B0503020204020204" charset="-122"/>
                <a:ea typeface="微软雅黑" panose="020B0503020204020204" charset="-122"/>
                <a:cs typeface="微软雅黑" panose="020B0503020204020204" charset="-122"/>
                <a:sym typeface="+mn-ea"/>
              </a:rPr>
              <a:t>性格决定命运</a:t>
            </a:r>
            <a:r>
              <a:rPr lang="en-US" altLang="zh-CN" sz="2800" b="1" dirty="0">
                <a:latin typeface="微软雅黑" panose="020B0503020204020204" charset="-122"/>
                <a:ea typeface="微软雅黑" panose="020B0503020204020204" charset="-122"/>
                <a:cs typeface="微软雅黑" panose="020B0503020204020204" charset="-122"/>
                <a:sym typeface="+mn-ea"/>
              </a:rPr>
              <a:t>”</a:t>
            </a:r>
            <a:r>
              <a:rPr lang="zh-CN" altLang="en-US" sz="2800" b="1" dirty="0">
                <a:latin typeface="微软雅黑" panose="020B0503020204020204" charset="-122"/>
                <a:ea typeface="微软雅黑" panose="020B0503020204020204" charset="-122"/>
                <a:cs typeface="微软雅黑" panose="020B0503020204020204" charset="-122"/>
                <a:sym typeface="+mn-ea"/>
              </a:rPr>
              <a:t>   </a:t>
            </a:r>
            <a:endParaRPr lang="en-US" altLang="zh-CN"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Font typeface="Wingdings" panose="05000000000000000000" pitchFamily="2" charset="2"/>
              <a:buChar char="Ø"/>
            </a:pPr>
            <a:r>
              <a:rPr lang="zh-CN" altLang="en-US" sz="2800" b="1" dirty="0">
                <a:latin typeface="微软雅黑" panose="020B0503020204020204" charset="-122"/>
                <a:ea typeface="微软雅黑" panose="020B0503020204020204" charset="-122"/>
                <a:cs typeface="微软雅黑" panose="020B0503020204020204" charset="-122"/>
                <a:sym typeface="+mn-ea"/>
              </a:rPr>
              <a:t>  </a:t>
            </a:r>
            <a:r>
              <a:rPr lang="zh-CN" altLang="en-US" sz="2800" dirty="0">
                <a:latin typeface="微软雅黑" panose="020B0503020204020204" charset="-122"/>
                <a:ea typeface="微软雅黑" panose="020B0503020204020204" charset="-122"/>
                <a:cs typeface="微软雅黑" panose="020B0503020204020204" charset="-122"/>
                <a:sym typeface="+mn-ea"/>
              </a:rPr>
              <a:t> 面对考试的失败，坚强的人格特质会使人发奋拼搏，懦弱的人格特征会使人一蹶不振。</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Font typeface="Wingdings" panose="05000000000000000000" pitchFamily="2" charset="2"/>
              <a:buChar char="Ø"/>
            </a:pPr>
            <a:r>
              <a:rPr lang="zh-CN" altLang="en-US" sz="2800" dirty="0">
                <a:latin typeface="微软雅黑" panose="020B0503020204020204" charset="-122"/>
                <a:ea typeface="微软雅黑" panose="020B0503020204020204" charset="-122"/>
                <a:cs typeface="微软雅黑" panose="020B0503020204020204" charset="-122"/>
                <a:sym typeface="+mn-ea"/>
              </a:rPr>
              <a:t>  面对悲痛，一些人可以化悲痛为力量，而另一些人则表现消沉。</a:t>
            </a:r>
            <a:endParaRPr lang="zh-CN" altLang="en-US" sz="28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sp>
        <p:nvSpPr>
          <p:cNvPr id="18" name="文本框 17"/>
          <p:cNvSpPr txBox="1"/>
          <p:nvPr/>
        </p:nvSpPr>
        <p:spPr>
          <a:xfrm>
            <a:off x="496026" y="1006151"/>
            <a:ext cx="10309860" cy="1493550"/>
          </a:xfrm>
          <a:prstGeom prst="rect">
            <a:avLst/>
          </a:prstGeom>
          <a:noFill/>
        </p:spPr>
        <p:txBody>
          <a:bodyPr wrap="square" rtlCol="0" anchor="t">
            <a:spAutoFit/>
          </a:bodyPr>
          <a:lstStyle/>
          <a:p>
            <a:pPr algn="just">
              <a:lnSpc>
                <a:spcPct val="150000"/>
              </a:lnSpc>
              <a:buClrTx/>
              <a:buSzTx/>
              <a:buFontTx/>
            </a:pPr>
            <a:r>
              <a:rPr lang="zh-CN" altLang="en-US" sz="36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3600" b="1" dirty="0">
                <a:solidFill>
                  <a:srgbClr val="FF0000"/>
                </a:solidFill>
                <a:latin typeface="微软雅黑" panose="020B0503020204020204" charset="-122"/>
                <a:ea typeface="微软雅黑" panose="020B0503020204020204" charset="-122"/>
                <a:cs typeface="微软雅黑" panose="020B0503020204020204" charset="-122"/>
                <a:sym typeface="+mn-ea"/>
              </a:rPr>
              <a:t>3</a:t>
            </a:r>
            <a:r>
              <a:rPr lang="zh-CN" altLang="en-US" sz="3600" b="1" dirty="0">
                <a:solidFill>
                  <a:srgbClr val="FF0000"/>
                </a:solidFill>
                <a:latin typeface="微软雅黑" panose="020B0503020204020204" charset="-122"/>
                <a:ea typeface="微软雅黑" panose="020B0503020204020204" charset="-122"/>
                <a:cs typeface="微软雅黑" panose="020B0503020204020204" charset="-122"/>
                <a:sym typeface="+mn-ea"/>
              </a:rPr>
              <a:t>）功能性</a:t>
            </a:r>
            <a:endParaRPr lang="en-US" altLang="zh-CN" sz="36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pPr>
            <a:r>
              <a:rPr lang="zh-CN" altLang="en-US" sz="2800" b="1" dirty="0">
                <a:latin typeface="微软雅黑" panose="020B0503020204020204" charset="-122"/>
                <a:ea typeface="微软雅黑" panose="020B0503020204020204" charset="-122"/>
                <a:cs typeface="微软雅黑" panose="020B0503020204020204" charset="-122"/>
                <a:sym typeface="+mn-ea"/>
              </a:rPr>
              <a:t>  </a:t>
            </a:r>
            <a:endParaRPr lang="zh-CN" altLang="en-US" sz="2800" dirty="0">
              <a:latin typeface="微软雅黑" panose="020B0503020204020204" charset="-122"/>
              <a:ea typeface="微软雅黑" panose="020B0503020204020204" charset="-122"/>
              <a:cs typeface="微软雅黑" panose="020B0503020204020204" charset="-122"/>
              <a:sym typeface="+mn-ea"/>
            </a:endParaRPr>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pic>
        <p:nvPicPr>
          <p:cNvPr id="2" name="图片 1"/>
          <p:cNvPicPr>
            <a:picLocks noChangeAspect="1"/>
          </p:cNvPicPr>
          <p:nvPr/>
        </p:nvPicPr>
        <p:blipFill>
          <a:blip r:embed="rId2"/>
          <a:stretch>
            <a:fillRect/>
          </a:stretch>
        </p:blipFill>
        <p:spPr>
          <a:xfrm>
            <a:off x="3479165" y="161925"/>
            <a:ext cx="8712835" cy="6534785"/>
          </a:xfrm>
          <a:prstGeom prst="rect">
            <a:avLst/>
          </a:prstGeom>
        </p:spPr>
      </p:pic>
      <p:sp>
        <p:nvSpPr>
          <p:cNvPr id="3" name="文本框 2"/>
          <p:cNvSpPr txBox="1"/>
          <p:nvPr/>
        </p:nvSpPr>
        <p:spPr>
          <a:xfrm>
            <a:off x="567055" y="2543810"/>
            <a:ext cx="2254885" cy="1938020"/>
          </a:xfrm>
          <a:prstGeom prst="rect">
            <a:avLst/>
          </a:prstGeom>
          <a:noFill/>
        </p:spPr>
        <p:txBody>
          <a:bodyPr wrap="square" rtlCol="0">
            <a:spAutoFit/>
          </a:bodyPr>
          <a:p>
            <a:pPr>
              <a:lnSpc>
                <a:spcPct val="150000"/>
              </a:lnSpc>
            </a:pPr>
            <a:r>
              <a:rPr lang="zh-CN" altLang="en-US" sz="2000"/>
              <a:t>性格决定命运</a:t>
            </a:r>
            <a:endParaRPr lang="zh-CN" altLang="en-US" sz="2000"/>
          </a:p>
          <a:p>
            <a:pPr>
              <a:lnSpc>
                <a:spcPct val="150000"/>
              </a:lnSpc>
            </a:pPr>
            <a:r>
              <a:rPr lang="zh-CN" altLang="en-US" sz="2000"/>
              <a:t>人格的功能发展水平，直接影响心智健康</a:t>
            </a:r>
            <a:endParaRPr lang="zh-CN" altLang="en-US" sz="2000"/>
          </a:p>
        </p:txBody>
      </p:sp>
      <p:sp>
        <p:nvSpPr>
          <p:cNvPr id="4" name="文本框 3"/>
          <p:cNvSpPr txBox="1"/>
          <p:nvPr/>
        </p:nvSpPr>
        <p:spPr>
          <a:xfrm>
            <a:off x="6096000" y="5989320"/>
            <a:ext cx="3133090" cy="368300"/>
          </a:xfrm>
          <a:prstGeom prst="rect">
            <a:avLst/>
          </a:prstGeom>
          <a:noFill/>
        </p:spPr>
        <p:txBody>
          <a:bodyPr wrap="square" rtlCol="0">
            <a:spAutoFit/>
          </a:bodyPr>
          <a:p>
            <a:r>
              <a:rPr lang="zh-CN" altLang="en-US"/>
              <a:t>边缘型人格障碍人格组织</a:t>
            </a:r>
            <a:r>
              <a:rPr lang="zh-CN" altLang="en-US"/>
              <a:t>图</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80000"/>
          </a:bodyPr>
          <a:p>
            <a:pPr>
              <a:lnSpc>
                <a:spcPct val="150000"/>
              </a:lnSpc>
            </a:pPr>
            <a:r>
              <a:rPr lang="zh-CN" altLang="en-US"/>
              <a:t>《人物志》是中国古代第一部专门以人物为研究考察对象的著作</a:t>
            </a:r>
            <a:endParaRPr lang="zh-CN" altLang="en-US"/>
          </a:p>
          <a:p>
            <a:pPr>
              <a:lnSpc>
                <a:spcPct val="150000"/>
              </a:lnSpc>
            </a:pPr>
            <a:r>
              <a:rPr lang="zh-CN" altLang="en-US">
                <a:sym typeface="+mn-ea"/>
              </a:rPr>
              <a:t>该书是在三国时期（220-280 ）由学者刘劭（182-245）编写的。刘劭，字孔才，来自现代的河北邯郸，曾在建安年间（196-219）担任太子的秘书。</a:t>
            </a:r>
            <a:endParaRPr lang="zh-CN" altLang="en-US"/>
          </a:p>
          <a:p>
            <a:pPr>
              <a:lnSpc>
                <a:spcPct val="150000"/>
              </a:lnSpc>
            </a:pPr>
            <a:r>
              <a:rPr lang="zh-CN" altLang="en-US"/>
              <a:t>这部作品中系统地阐述了</a:t>
            </a:r>
            <a:r>
              <a:rPr lang="zh-CN" altLang="en-US"/>
              <a:t>刘邵的人才思想，包括如何认识人才、如何发现人才和如何使用人才等方面</a:t>
            </a:r>
            <a:endParaRPr lang="zh-CN" altLang="en-US"/>
          </a:p>
          <a:p>
            <a:pPr>
              <a:lnSpc>
                <a:spcPct val="150000"/>
              </a:lnSpc>
            </a:pPr>
            <a:r>
              <a:rPr lang="zh-CN" altLang="en-US"/>
              <a:t>《人物志》通过对个人特质和能力的深入研究，为我们理解古代中国的心理学和人才管理提供了宝贵的洞见。</a:t>
            </a:r>
            <a:endParaRPr lang="zh-CN" altLang="en-US"/>
          </a:p>
        </p:txBody>
      </p:sp>
      <p:pic>
        <p:nvPicPr>
          <p:cNvPr id="55" name="图片 54"/>
          <p:cNvPicPr>
            <a:picLocks noChangeAspect="1"/>
          </p:cNvPicPr>
          <p:nvPr/>
        </p:nvPicPr>
        <p:blipFill>
          <a:blip r:embed="rId3"/>
          <a:stretch>
            <a:fillRect/>
          </a:stretch>
        </p:blipFill>
        <p:spPr>
          <a:xfrm rot="10800000" flipV="1">
            <a:off x="10299077" y="4407772"/>
            <a:ext cx="1892923" cy="2450228"/>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三国时期</a:t>
            </a:r>
            <a:endParaRPr lang="zh-CN" altLang="en-US" sz="36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sp>
        <p:nvSpPr>
          <p:cNvPr id="18" name="文本框 17"/>
          <p:cNvSpPr txBox="1"/>
          <p:nvPr/>
        </p:nvSpPr>
        <p:spPr>
          <a:xfrm>
            <a:off x="708660" y="1039495"/>
            <a:ext cx="10804525" cy="3074047"/>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4</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）相对稳定性</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50000"/>
              </a:lnSpc>
              <a:buClrTx/>
              <a:buSzTx/>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在人格的发展中，大约有</a:t>
            </a:r>
            <a:r>
              <a:rPr lang="en-US" altLang="zh-CN" sz="3200" dirty="0">
                <a:latin typeface="微软雅黑" panose="020B0503020204020204" charset="-122"/>
                <a:ea typeface="微软雅黑" panose="020B0503020204020204" charset="-122"/>
                <a:cs typeface="微软雅黑" panose="020B0503020204020204" charset="-122"/>
                <a:sym typeface="+mn-ea"/>
              </a:rPr>
              <a:t>40-50%</a:t>
            </a:r>
            <a:r>
              <a:rPr lang="zh-CN" altLang="en-US" sz="2400" dirty="0">
                <a:latin typeface="微软雅黑" panose="020B0503020204020204" charset="-122"/>
                <a:ea typeface="微软雅黑" panose="020B0503020204020204" charset="-122"/>
                <a:cs typeface="微软雅黑" panose="020B0503020204020204" charset="-122"/>
                <a:sym typeface="+mn-ea"/>
              </a:rPr>
              <a:t>的变异可以归因于生物学因素（</a:t>
            </a:r>
            <a:r>
              <a:rPr lang="en-US" altLang="zh-CN" sz="2400" dirty="0">
                <a:latin typeface="微软雅黑" panose="020B0503020204020204" charset="-122"/>
                <a:ea typeface="微软雅黑" panose="020B0503020204020204" charset="-122"/>
                <a:cs typeface="微软雅黑" panose="020B0503020204020204" charset="-122"/>
                <a:sym typeface="+mn-ea"/>
              </a:rPr>
              <a:t>Dahl,2014)</a:t>
            </a:r>
            <a:r>
              <a:rPr lang="zh-CN" altLang="en-US" sz="2400" dirty="0">
                <a:latin typeface="微软雅黑" panose="020B0503020204020204" charset="-122"/>
                <a:ea typeface="微软雅黑" panose="020B0503020204020204" charset="-122"/>
                <a:cs typeface="微软雅黑" panose="020B0503020204020204" charset="-122"/>
                <a:sym typeface="+mn-ea"/>
              </a:rPr>
              <a:t>。也就是说，遗传因素决定了人格具有稳定性，表现为跨时间的一致性和跨情境的一致性；</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50000"/>
              </a:lnSpc>
              <a:buClrTx/>
              <a:buSzTx/>
              <a:buFont typeface="Wingdings" panose="05000000000000000000" charset="0"/>
              <a:buChar char="Ø"/>
            </a:pP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 calcmode="lin" valueType="num">
                                      <p:cBhvr additive="base">
                                        <p:cTn id="7"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6" name="TextBox 5"/>
          <p:cNvSpPr txBox="1"/>
          <p:nvPr/>
        </p:nvSpPr>
        <p:spPr>
          <a:xfrm>
            <a:off x="510099" y="348796"/>
            <a:ext cx="9324340" cy="1508105"/>
          </a:xfrm>
          <a:prstGeom prst="rect">
            <a:avLst/>
          </a:prstGeom>
          <a:noFill/>
        </p:spPr>
        <p:txBody>
          <a:bodyPr wrap="square" rtlCol="0">
            <a:spAutoFit/>
          </a:bodyPr>
          <a:lstStyle/>
          <a:p>
            <a:pPr marL="457200" indent="-457200">
              <a:lnSpc>
                <a:spcPct val="150000"/>
              </a:lnSpc>
            </a:pPr>
            <a:r>
              <a:rPr lang="zh-CN" altLang="en-US" sz="3200" b="1" dirty="0">
                <a:solidFill>
                  <a:srgbClr val="C00000"/>
                </a:solidFill>
                <a:latin typeface="微软雅黑" panose="020B0503020204020204" charset="-122"/>
                <a:ea typeface="微软雅黑" panose="020B0503020204020204" charset="-122"/>
                <a:sym typeface="+mn-ea"/>
              </a:rPr>
              <a:t>【一对同卵双胞胎的故事】</a:t>
            </a:r>
            <a:endParaRPr lang="zh-CN" altLang="en-US" sz="3200" b="1" dirty="0">
              <a:solidFill>
                <a:srgbClr val="C00000"/>
              </a:solidFill>
              <a:latin typeface="微软雅黑" panose="020B0503020204020204" charset="-122"/>
              <a:ea typeface="微软雅黑" panose="020B0503020204020204" charset="-122"/>
              <a:sym typeface="+mn-ea"/>
            </a:endParaRPr>
          </a:p>
          <a:p>
            <a:endParaRPr lang="zh-CN" altLang="en-US" sz="2200" dirty="0">
              <a:latin typeface="楷体" panose="02010609060101010101" pitchFamily="49" charset="-122"/>
              <a:ea typeface="楷体" panose="02010609060101010101" pitchFamily="49" charset="-122"/>
            </a:endParaRPr>
          </a:p>
          <a:p>
            <a:endParaRPr lang="zh-CN" altLang="en-US" sz="2200" dirty="0"/>
          </a:p>
        </p:txBody>
      </p:sp>
      <p:sp>
        <p:nvSpPr>
          <p:cNvPr id="7" name="矩形 6"/>
          <p:cNvSpPr/>
          <p:nvPr/>
        </p:nvSpPr>
        <p:spPr>
          <a:xfrm>
            <a:off x="1135224" y="1451512"/>
            <a:ext cx="9641633" cy="4573560"/>
          </a:xfrm>
          <a:prstGeom prst="rect">
            <a:avLst/>
          </a:prstGeom>
        </p:spPr>
        <p:txBody>
          <a:bodyPr wrap="square">
            <a:spAutoFit/>
          </a:bodyPr>
          <a:lstStyle/>
          <a:p>
            <a:pPr>
              <a:lnSpc>
                <a:spcPct val="130000"/>
              </a:lnSpc>
              <a:spcBef>
                <a:spcPts val="20"/>
              </a:spcBef>
            </a:pPr>
            <a:r>
              <a:rPr lang="zh-CN" altLang="en-US" sz="3200" dirty="0">
                <a:latin typeface="黑体" panose="02010609060101010101" pitchFamily="49" charset="-122"/>
                <a:ea typeface="黑体" panose="02010609060101010101" pitchFamily="49" charset="-122"/>
              </a:rPr>
              <a:t>一对同卵双胞胎自出生起就被分开了</a:t>
            </a:r>
            <a:endParaRPr lang="zh-CN" altLang="en-US" sz="3200" dirty="0">
              <a:latin typeface="黑体" panose="02010609060101010101" pitchFamily="49" charset="-122"/>
              <a:ea typeface="黑体" panose="02010609060101010101" pitchFamily="49" charset="-122"/>
            </a:endParaRPr>
          </a:p>
          <a:p>
            <a:pPr>
              <a:lnSpc>
                <a:spcPct val="130000"/>
              </a:lnSpc>
              <a:spcBef>
                <a:spcPts val="20"/>
              </a:spcBef>
              <a:spcAft>
                <a:spcPts val="0"/>
              </a:spcAft>
            </a:pPr>
            <a:r>
              <a:rPr lang="zh-CN" altLang="en-US" sz="3200" b="1" dirty="0">
                <a:solidFill>
                  <a:srgbClr val="FF0000"/>
                </a:solidFill>
                <a:latin typeface="黑体" panose="02010609060101010101" pitchFamily="49" charset="-122"/>
                <a:ea typeface="黑体" panose="02010609060101010101" pitchFamily="49" charset="-122"/>
              </a:rPr>
              <a:t>奥斯卡：</a:t>
            </a:r>
            <a:r>
              <a:rPr lang="zh-CN" altLang="en-US" sz="3200" dirty="0">
                <a:latin typeface="黑体" panose="02010609060101010101" pitchFamily="49" charset="-122"/>
                <a:ea typeface="黑体" panose="02010609060101010101" pitchFamily="49" charset="-122"/>
              </a:rPr>
              <a:t>被母亲带到德国，由信奉天主教和纳粹主义的外婆抚养；</a:t>
            </a:r>
            <a:endParaRPr lang="zh-CN" altLang="en-US" sz="3200" dirty="0">
              <a:latin typeface="黑体" panose="02010609060101010101" pitchFamily="49" charset="-122"/>
              <a:ea typeface="黑体" panose="02010609060101010101" pitchFamily="49" charset="-122"/>
            </a:endParaRPr>
          </a:p>
          <a:p>
            <a:pPr>
              <a:lnSpc>
                <a:spcPct val="130000"/>
              </a:lnSpc>
              <a:spcBef>
                <a:spcPts val="20"/>
              </a:spcBef>
              <a:spcAft>
                <a:spcPts val="0"/>
              </a:spcAft>
            </a:pPr>
            <a:r>
              <a:rPr lang="zh-CN" altLang="en-US" sz="3200" b="1" dirty="0">
                <a:solidFill>
                  <a:srgbClr val="FF0000"/>
                </a:solidFill>
                <a:latin typeface="黑体" panose="02010609060101010101" pitchFamily="49" charset="-122"/>
                <a:ea typeface="黑体" panose="02010609060101010101" pitchFamily="49" charset="-122"/>
              </a:rPr>
              <a:t>杰克：</a:t>
            </a:r>
            <a:r>
              <a:rPr lang="zh-CN" altLang="en-US" sz="3200" dirty="0">
                <a:latin typeface="黑体" panose="02010609060101010101" pitchFamily="49" charset="-122"/>
                <a:ea typeface="黑体" panose="02010609060101010101" pitchFamily="49" charset="-122"/>
              </a:rPr>
              <a:t>由犹太人父亲抚养，他在青年时期大部分时光是在以色列的一个集体农场度过的。</a:t>
            </a:r>
            <a:endParaRPr lang="zh-CN" altLang="en-US" sz="3200" dirty="0">
              <a:latin typeface="黑体" panose="02010609060101010101" pitchFamily="49" charset="-122"/>
              <a:ea typeface="黑体" panose="02010609060101010101" pitchFamily="49" charset="-122"/>
            </a:endParaRPr>
          </a:p>
          <a:p>
            <a:pPr>
              <a:lnSpc>
                <a:spcPct val="130000"/>
              </a:lnSpc>
              <a:spcBef>
                <a:spcPts val="20"/>
              </a:spcBef>
              <a:spcAft>
                <a:spcPts val="0"/>
              </a:spcAft>
            </a:pPr>
            <a:r>
              <a:rPr lang="zh-CN" altLang="en-US" sz="3200" dirty="0">
                <a:latin typeface="黑体" panose="02010609060101010101" pitchFamily="49" charset="-122"/>
                <a:ea typeface="黑体" panose="02010609060101010101" pitchFamily="49" charset="-122"/>
              </a:rPr>
              <a:t>居住在两地的这一家人</a:t>
            </a:r>
            <a:r>
              <a:rPr lang="zh-CN" altLang="en-US" sz="3200" b="1" dirty="0">
                <a:solidFill>
                  <a:srgbClr val="7030A0"/>
                </a:solidFill>
                <a:latin typeface="黑体" panose="02010609060101010101" pitchFamily="49" charset="-122"/>
                <a:ea typeface="黑体" panose="02010609060101010101" pitchFamily="49" charset="-122"/>
              </a:rPr>
              <a:t>从未通过信，兄弟俩过着截然不同的生活。</a:t>
            </a:r>
            <a:endParaRPr lang="zh-CN" altLang="en-US" sz="3200" b="1" dirty="0">
              <a:solidFill>
                <a:srgbClr val="7030A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wipe(down)">
                                      <p:cBhvr>
                                        <p:cTn id="10" dur="500"/>
                                        <p:tgtEl>
                                          <p:spTgt spid="7">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wipe(down)">
                                      <p:cBhvr>
                                        <p:cTn id="13" dur="500"/>
                                        <p:tgtEl>
                                          <p:spTgt spid="7">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wipe(down)">
                                      <p:cBhvr>
                                        <p:cTn id="16"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6" name="TextBox 5"/>
          <p:cNvSpPr txBox="1"/>
          <p:nvPr/>
        </p:nvSpPr>
        <p:spPr>
          <a:xfrm>
            <a:off x="510099" y="348796"/>
            <a:ext cx="9324340" cy="1508105"/>
          </a:xfrm>
          <a:prstGeom prst="rect">
            <a:avLst/>
          </a:prstGeom>
          <a:noFill/>
        </p:spPr>
        <p:txBody>
          <a:bodyPr wrap="square" rtlCol="0">
            <a:spAutoFit/>
          </a:bodyPr>
          <a:lstStyle/>
          <a:p>
            <a:pPr marL="457200" indent="-457200">
              <a:lnSpc>
                <a:spcPct val="150000"/>
              </a:lnSpc>
            </a:pPr>
            <a:r>
              <a:rPr lang="zh-CN" altLang="en-US" sz="3200" b="1" dirty="0">
                <a:solidFill>
                  <a:srgbClr val="C00000"/>
                </a:solidFill>
                <a:latin typeface="微软雅黑" panose="020B0503020204020204" charset="-122"/>
                <a:ea typeface="微软雅黑" panose="020B0503020204020204" charset="-122"/>
                <a:sym typeface="+mn-ea"/>
              </a:rPr>
              <a:t>【一对同卵双胞胎的故事】</a:t>
            </a:r>
            <a:endParaRPr lang="zh-CN" altLang="en-US" sz="3200" b="1" dirty="0">
              <a:solidFill>
                <a:srgbClr val="C00000"/>
              </a:solidFill>
              <a:latin typeface="微软雅黑" panose="020B0503020204020204" charset="-122"/>
              <a:ea typeface="微软雅黑" panose="020B0503020204020204" charset="-122"/>
              <a:sym typeface="+mn-ea"/>
            </a:endParaRPr>
          </a:p>
          <a:p>
            <a:endParaRPr lang="zh-CN" altLang="en-US" sz="2200" dirty="0">
              <a:latin typeface="楷体" panose="02010609060101010101" pitchFamily="49" charset="-122"/>
              <a:ea typeface="楷体" panose="02010609060101010101" pitchFamily="49" charset="-122"/>
            </a:endParaRPr>
          </a:p>
          <a:p>
            <a:endParaRPr lang="zh-CN" altLang="en-US" sz="2200" dirty="0"/>
          </a:p>
        </p:txBody>
      </p:sp>
      <p:sp>
        <p:nvSpPr>
          <p:cNvPr id="5" name="文本占位符 1"/>
          <p:cNvSpPr txBox="1"/>
          <p:nvPr/>
        </p:nvSpPr>
        <p:spPr>
          <a:xfrm>
            <a:off x="684642" y="1153548"/>
            <a:ext cx="10994813" cy="4114800"/>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体型相似；</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都留有短鬓戴金丝边眼镜；</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都喜欢吃辣的食物；都喜欢喝甜酒；</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都喜欢把涂了黄油的土司放在咖啡里；</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都习惯在便前先冲洗厕所；</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甚至乘电梯时都会打喷嚏；</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90204" pitchFamily="34" charset="0"/>
              <a:buChar char="•"/>
              <a:defRPr/>
            </a:pPr>
            <a:r>
              <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rPr>
              <a:t>……</a:t>
            </a:r>
            <a:endParaRPr kumimoji="0" lang="zh-CN" altLang="en-US"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endParaRPr>
          </a:p>
        </p:txBody>
      </p:sp>
      <p:pic>
        <p:nvPicPr>
          <p:cNvPr id="8" name="图片 7" descr="图片1"/>
          <p:cNvPicPr>
            <a:picLocks noChangeAspect="1"/>
          </p:cNvPicPr>
          <p:nvPr/>
        </p:nvPicPr>
        <p:blipFill>
          <a:blip r:embed="rId2"/>
          <a:stretch>
            <a:fillRect/>
          </a:stretch>
        </p:blipFill>
        <p:spPr>
          <a:xfrm>
            <a:off x="6564207" y="3927475"/>
            <a:ext cx="5627793" cy="29305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 calcmode="lin" valueType="num">
                                      <p:cBhvr additive="base">
                                        <p:cTn id="22"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 calcmode="lin" valueType="num">
                                      <p:cBhvr additive="base">
                                        <p:cTn id="32"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 calcmode="lin" valueType="num">
                                      <p:cBhvr additive="base">
                                        <p:cTn id="36"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人格的特点</a:t>
            </a:r>
            <a:endParaRPr lang="en-US" altLang="zh-CN" sz="3600" b="1" dirty="0"/>
          </a:p>
        </p:txBody>
      </p:sp>
      <p:sp>
        <p:nvSpPr>
          <p:cNvPr id="18" name="文本框 17"/>
          <p:cNvSpPr txBox="1"/>
          <p:nvPr/>
        </p:nvSpPr>
        <p:spPr>
          <a:xfrm>
            <a:off x="708660" y="1039495"/>
            <a:ext cx="10804525" cy="3571619"/>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4</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）相对稳定性</a:t>
            </a:r>
            <a:endParaRPr lang="zh-CN" altLang="en-US" sz="2800" dirty="0">
              <a:latin typeface="微软雅黑" panose="020B0503020204020204" charset="-122"/>
              <a:ea typeface="微软雅黑" panose="020B0503020204020204" charset="-122"/>
              <a:cs typeface="微软雅黑" panose="020B0503020204020204" charset="-122"/>
              <a:sym typeface="+mn-ea"/>
            </a:endParaRPr>
          </a:p>
          <a:p>
            <a:pPr marL="457200" indent="-457200" algn="just">
              <a:lnSpc>
                <a:spcPct val="150000"/>
              </a:lnSpc>
              <a:buClrTx/>
              <a:buSzTx/>
              <a:buFont typeface="Wingdings" panose="05000000000000000000" charset="0"/>
              <a:buChar char="Ø"/>
            </a:pPr>
            <a:r>
              <a:rPr lang="zh-CN" altLang="en-US" sz="2400" b="1" dirty="0">
                <a:latin typeface="微软雅黑" panose="020B0503020204020204" charset="-122"/>
                <a:ea typeface="微软雅黑" panose="020B0503020204020204" charset="-122"/>
                <a:cs typeface="微软雅黑" panose="020B0503020204020204" charset="-122"/>
                <a:sym typeface="+mn-ea"/>
              </a:rPr>
              <a:t>       </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marL="457200" indent="-457200" algn="just" fontAlgn="auto">
              <a:lnSpc>
                <a:spcPct val="150000"/>
              </a:lnSpc>
              <a:spcBef>
                <a:spcPts val="1000"/>
              </a:spcBef>
              <a:buClrTx/>
              <a:buSzTx/>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b="1"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随着个体神经系统的发育成熟，以及环境的改变，个体的人格特征也可以发生缓慢的变化。重大生活事件，也有可能使一个人人格发生较大改变。</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在自主意识调控下，个体也能改变、发展自己的个性，后天环境和努力能够让人格得到我们想要的提升。</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人格的影响因素</a:t>
            </a:r>
            <a:endParaRPr lang="zh-CN" altLang="en-US" sz="3600" b="1" dirty="0"/>
          </a:p>
        </p:txBody>
      </p:sp>
      <p:sp>
        <p:nvSpPr>
          <p:cNvPr id="7" name="矩形 6"/>
          <p:cNvSpPr/>
          <p:nvPr/>
        </p:nvSpPr>
        <p:spPr>
          <a:xfrm>
            <a:off x="657443" y="1312384"/>
            <a:ext cx="9641633" cy="829945"/>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3200" b="1" dirty="0">
                <a:solidFill>
                  <a:srgbClr val="C00000"/>
                </a:solidFill>
                <a:latin typeface="微软雅黑" panose="020B0503020204020204" charset="-122"/>
                <a:ea typeface="微软雅黑" panose="020B0503020204020204" charset="-122"/>
                <a:cs typeface="微软雅黑" panose="020B0503020204020204" charset="-122"/>
                <a:sym typeface="+mn-ea"/>
              </a:rPr>
              <a:t>由先天获得的遗传素质与后天环境相互作用</a:t>
            </a:r>
            <a:r>
              <a:rPr lang="zh-CN" altLang="en-US" sz="3200" b="1" dirty="0">
                <a:latin typeface="微软雅黑" panose="020B0503020204020204" charset="-122"/>
                <a:ea typeface="微软雅黑" panose="020B0503020204020204" charset="-122"/>
                <a:cs typeface="微软雅黑" panose="020B0503020204020204" charset="-122"/>
                <a:sym typeface="+mn-ea"/>
              </a:rPr>
              <a:t>而形成。</a:t>
            </a:r>
            <a:endParaRPr lang="zh-CN" altLang="en-US" sz="32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3007606" y="2542007"/>
            <a:ext cx="2980144" cy="743986"/>
          </a:xfrm>
          <a:prstGeom prst="rect">
            <a:avLst/>
          </a:prstGeom>
          <a:solidFill>
            <a:schemeClr val="accent2"/>
          </a:solidFill>
        </p:spPr>
        <p:txBody>
          <a:bodyPr wrap="square" rtlCol="0" anchor="t">
            <a:spAutoFit/>
          </a:bodyPr>
          <a:lstStyle/>
          <a:p>
            <a:pPr>
              <a:lnSpc>
                <a:spcPct val="150000"/>
              </a:lnSpc>
            </a:pPr>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rPr>
              <a:t>社会文化因素</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9" name="文本框 8"/>
          <p:cNvSpPr txBox="1"/>
          <p:nvPr/>
        </p:nvSpPr>
        <p:spPr>
          <a:xfrm>
            <a:off x="3007606" y="3741257"/>
            <a:ext cx="2980144" cy="743986"/>
          </a:xfrm>
          <a:prstGeom prst="rect">
            <a:avLst/>
          </a:prstGeom>
          <a:solidFill>
            <a:schemeClr val="accent2"/>
          </a:solidFill>
        </p:spPr>
        <p:txBody>
          <a:bodyPr wrap="square" rtlCol="0" anchor="t">
            <a:spAutoFit/>
          </a:bodyPr>
          <a:lstStyle/>
          <a:p>
            <a:pPr>
              <a:lnSpc>
                <a:spcPct val="150000"/>
              </a:lnSpc>
            </a:pPr>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rPr>
              <a:t>家庭环境因素 </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1" name="文本框 10"/>
          <p:cNvSpPr txBox="1"/>
          <p:nvPr/>
        </p:nvSpPr>
        <p:spPr>
          <a:xfrm>
            <a:off x="3007606" y="4940507"/>
            <a:ext cx="2980144" cy="743986"/>
          </a:xfrm>
          <a:prstGeom prst="rect">
            <a:avLst/>
          </a:prstGeom>
          <a:solidFill>
            <a:schemeClr val="accent2"/>
          </a:solidFill>
        </p:spPr>
        <p:txBody>
          <a:bodyPr wrap="square" rtlCol="0" anchor="t">
            <a:spAutoFit/>
          </a:bodyPr>
          <a:lstStyle/>
          <a:p>
            <a:pPr>
              <a:lnSpc>
                <a:spcPct val="150000"/>
              </a:lnSpc>
            </a:pPr>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rPr>
              <a:t>学校教育因素</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社会文化因素</a:t>
            </a:r>
            <a:endParaRPr lang="zh-CN" altLang="en-US" sz="3600" b="1" dirty="0"/>
          </a:p>
        </p:txBody>
      </p:sp>
      <p:sp>
        <p:nvSpPr>
          <p:cNvPr id="7" name="矩形 6"/>
          <p:cNvSpPr/>
          <p:nvPr/>
        </p:nvSpPr>
        <p:spPr>
          <a:xfrm>
            <a:off x="681193" y="1312384"/>
            <a:ext cx="11229757" cy="4067973"/>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3200" b="1" dirty="0">
                <a:solidFill>
                  <a:srgbClr val="C00000"/>
                </a:solidFill>
                <a:latin typeface="微软雅黑" panose="020B0503020204020204" charset="-122"/>
                <a:ea typeface="微软雅黑" panose="020B0503020204020204" charset="-122"/>
                <a:sym typeface="+mn-ea"/>
              </a:rPr>
              <a:t>社会文化促进某个群体的人群朝着相似性的方向发展。</a:t>
            </a:r>
            <a:endParaRPr lang="en-US" altLang="zh-CN" sz="3200" b="1" dirty="0">
              <a:solidFill>
                <a:srgbClr val="C00000"/>
              </a:solidFill>
              <a:latin typeface="微软雅黑" panose="020B0503020204020204" charset="-122"/>
              <a:ea typeface="微软雅黑" panose="020B0503020204020204" charset="-122"/>
              <a:sym typeface="+mn-ea"/>
            </a:endParaRPr>
          </a:p>
          <a:p>
            <a:pPr>
              <a:lnSpc>
                <a:spcPct val="150000"/>
              </a:lnSpc>
            </a:pPr>
            <a:endParaRPr lang="en-US" altLang="zh-CN" sz="2800" b="1" dirty="0">
              <a:latin typeface="微软雅黑" panose="020B0503020204020204" charset="-122"/>
              <a:ea typeface="微软雅黑" panose="020B0503020204020204" charset="-122"/>
              <a:sym typeface="+mn-ea"/>
            </a:endParaRPr>
          </a:p>
          <a:p>
            <a:pPr>
              <a:lnSpc>
                <a:spcPct val="150000"/>
              </a:lnSpc>
            </a:pPr>
            <a:r>
              <a:rPr lang="zh-CN" altLang="en-US" sz="2800" b="1" dirty="0">
                <a:latin typeface="微软雅黑" panose="020B0503020204020204" charset="-122"/>
                <a:ea typeface="微软雅黑" panose="020B0503020204020204" charset="-122"/>
                <a:sym typeface="+mn-ea"/>
              </a:rPr>
              <a:t>比如，</a:t>
            </a:r>
            <a:r>
              <a:rPr lang="zh-CN" altLang="zh-CN" sz="2800" b="1" dirty="0">
                <a:latin typeface="微软雅黑" panose="020B0503020204020204" charset="-122"/>
                <a:ea typeface="微软雅黑" panose="020B0503020204020204" charset="-122"/>
              </a:rPr>
              <a:t>德国人严谨、法国人浪漫、英国人绅士、中国人勤劳</a:t>
            </a:r>
            <a:r>
              <a:rPr lang="en-US" altLang="zh-CN" sz="2800" b="1" dirty="0">
                <a:latin typeface="微软雅黑" panose="020B0503020204020204" charset="-122"/>
                <a:ea typeface="微软雅黑" panose="020B0503020204020204" charset="-122"/>
              </a:rPr>
              <a:t>……</a:t>
            </a:r>
            <a:endParaRPr lang="en-US" altLang="zh-CN" sz="2800" b="1" dirty="0">
              <a:latin typeface="微软雅黑" panose="020B0503020204020204" charset="-122"/>
              <a:ea typeface="微软雅黑" panose="020B0503020204020204" charset="-122"/>
            </a:endParaRPr>
          </a:p>
          <a:p>
            <a:pPr>
              <a:lnSpc>
                <a:spcPct val="150000"/>
              </a:lnSpc>
            </a:pPr>
            <a:r>
              <a:rPr lang="zh-CN" altLang="zh-CN" sz="2800" dirty="0">
                <a:latin typeface="微软雅黑" panose="020B0503020204020204" charset="-122"/>
                <a:ea typeface="微软雅黑" panose="020B0503020204020204" charset="-122"/>
              </a:rPr>
              <a:t>比如</a:t>
            </a:r>
            <a:r>
              <a:rPr lang="zh-CN" altLang="en-US"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早期传统</a:t>
            </a:r>
            <a:r>
              <a:rPr lang="zh-CN" altLang="en-US" sz="2800" dirty="0">
                <a:latin typeface="微软雅黑" panose="020B0503020204020204" charset="-122"/>
                <a:ea typeface="微软雅黑" panose="020B0503020204020204" charset="-122"/>
              </a:rPr>
              <a:t>的</a:t>
            </a:r>
            <a:r>
              <a:rPr lang="zh-CN" altLang="zh-CN" sz="2800" dirty="0">
                <a:latin typeface="微软雅黑" panose="020B0503020204020204" charset="-122"/>
                <a:ea typeface="微软雅黑" panose="020B0503020204020204" charset="-122"/>
              </a:rPr>
              <a:t>儒家文化强调 </a:t>
            </a:r>
            <a:r>
              <a:rPr lang="en-US" altLang="zh-CN"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父为子纲</a:t>
            </a:r>
            <a:r>
              <a:rPr lang="en-US" altLang="zh-CN"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夫为妻纲</a:t>
            </a:r>
            <a:r>
              <a:rPr lang="en-US" altLang="zh-CN"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a:t>
            </a:r>
            <a:r>
              <a:rPr lang="en-US" altLang="zh-CN"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男尊女卑</a:t>
            </a:r>
            <a:r>
              <a:rPr lang="en-US" altLang="zh-CN" sz="2800" dirty="0">
                <a:latin typeface="微软雅黑" panose="020B0503020204020204" charset="-122"/>
                <a:ea typeface="微软雅黑" panose="020B0503020204020204" charset="-122"/>
              </a:rPr>
              <a:t>”</a:t>
            </a:r>
            <a:r>
              <a:rPr lang="zh-CN" altLang="zh-CN" sz="2800" dirty="0">
                <a:latin typeface="微软雅黑" panose="020B0503020204020204" charset="-122"/>
                <a:ea typeface="微软雅黑" panose="020B0503020204020204" charset="-122"/>
              </a:rPr>
              <a:t>，形成女性节制、顺从，男性威严的普遍特征。</a:t>
            </a:r>
            <a:endParaRPr lang="zh-CN" altLang="zh-CN" sz="2800" dirty="0">
              <a:latin typeface="微软雅黑" panose="020B0503020204020204" charset="-122"/>
              <a:ea typeface="微软雅黑" panose="020B0503020204020204" charset="-122"/>
            </a:endParaRPr>
          </a:p>
          <a:p>
            <a:pPr marL="457200" indent="-457200">
              <a:lnSpc>
                <a:spcPct val="150000"/>
              </a:lnSpc>
              <a:buFont typeface="Wingdings" panose="05000000000000000000" charset="0"/>
              <a:buChar char="Ø"/>
            </a:pPr>
            <a:endParaRPr lang="zh-CN" altLang="en-US" sz="3200" b="1" dirty="0">
              <a:solidFill>
                <a:srgbClr val="C00000"/>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down)">
                                      <p:cBhvr>
                                        <p:cTn id="7" dur="500"/>
                                        <p:tgtEl>
                                          <p:spTgt spid="7">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wipe(down)">
                                      <p:cBhvr>
                                        <p:cTn id="1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人格的影响因素</a:t>
            </a:r>
            <a:endParaRPr lang="zh-CN" altLang="en-US" sz="3600" b="1" dirty="0"/>
          </a:p>
        </p:txBody>
      </p:sp>
      <p:sp>
        <p:nvSpPr>
          <p:cNvPr id="7" name="矩形 6"/>
          <p:cNvSpPr/>
          <p:nvPr/>
        </p:nvSpPr>
        <p:spPr>
          <a:xfrm>
            <a:off x="481122" y="1585517"/>
            <a:ext cx="10906546" cy="2221314"/>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3200" b="1" dirty="0">
                <a:latin typeface="微软雅黑" panose="020B0503020204020204" charset="-122"/>
                <a:ea typeface="微软雅黑" panose="020B0503020204020204" charset="-122"/>
                <a:sym typeface="+mn-ea"/>
              </a:rPr>
              <a:t>美国加利福尼亚大学教授、心理学家鲍姆令德对父母的教养方式曾进行了为期十年的研究，并将父母的教养方式分为</a:t>
            </a:r>
            <a:r>
              <a:rPr lang="zh-CN" altLang="en-US" sz="3200" b="1" dirty="0">
                <a:solidFill>
                  <a:srgbClr val="FF0000"/>
                </a:solidFill>
                <a:latin typeface="微软雅黑" panose="020B0503020204020204" charset="-122"/>
                <a:ea typeface="微软雅黑" panose="020B0503020204020204" charset="-122"/>
                <a:sym typeface="+mn-ea"/>
              </a:rPr>
              <a:t>权威型、专制型、溺爱型、忽视型</a:t>
            </a:r>
            <a:r>
              <a:rPr lang="zh-CN" altLang="en-US" sz="3200" b="1" dirty="0">
                <a:latin typeface="微软雅黑" panose="020B0503020204020204" charset="-122"/>
                <a:ea typeface="微软雅黑" panose="020B0503020204020204" charset="-122"/>
                <a:sym typeface="+mn-ea"/>
              </a:rPr>
              <a:t>四种类型。</a:t>
            </a:r>
            <a:endParaRPr lang="zh-CN" altLang="en-US" sz="3200" b="1" dirty="0">
              <a:latin typeface="微软雅黑" panose="020B0503020204020204" charset="-122"/>
              <a:ea typeface="微软雅黑" panose="020B0503020204020204"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权威型</a:t>
            </a:r>
            <a:endParaRPr lang="zh-CN" altLang="en-US" sz="3600" b="1" dirty="0"/>
          </a:p>
        </p:txBody>
      </p:sp>
      <p:sp>
        <p:nvSpPr>
          <p:cNvPr id="7" name="矩形 6"/>
          <p:cNvSpPr/>
          <p:nvPr/>
        </p:nvSpPr>
        <p:spPr>
          <a:xfrm>
            <a:off x="481122" y="1395512"/>
            <a:ext cx="7095336" cy="3894208"/>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2800" dirty="0">
                <a:latin typeface="微软雅黑" panose="020B0503020204020204" charset="-122"/>
                <a:ea typeface="微软雅黑" panose="020B0503020204020204" charset="-122"/>
                <a:sym typeface="+mn-ea"/>
              </a:rPr>
              <a:t>也称之为“民主型”。尊重孩子的需求，愿意接纳孩子的观点并给予回应，也能够坚持原则，对孩子不合理的任性行为加以限制，并督促孩子努力完成既定的目标。这种既严格又体现民主、关心的教养方式，有助于培养</a:t>
            </a:r>
            <a:r>
              <a:rPr lang="zh-CN" altLang="en-US" sz="2800" dirty="0">
                <a:solidFill>
                  <a:srgbClr val="FF0000"/>
                </a:solidFill>
                <a:latin typeface="微软雅黑" panose="020B0503020204020204" charset="-122"/>
                <a:ea typeface="微软雅黑" panose="020B0503020204020204" charset="-122"/>
                <a:sym typeface="+mn-ea"/>
              </a:rPr>
              <a:t>自信、合作、换位思考</a:t>
            </a:r>
            <a:r>
              <a:rPr lang="zh-CN" altLang="en-US" sz="2800" dirty="0">
                <a:latin typeface="微软雅黑" panose="020B0503020204020204" charset="-122"/>
                <a:ea typeface="微软雅黑" panose="020B0503020204020204" charset="-122"/>
                <a:sym typeface="+mn-ea"/>
              </a:rPr>
              <a:t>的孩子。</a:t>
            </a:r>
            <a:endParaRPr lang="zh-CN" altLang="en-US" sz="2800"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732" y="1681358"/>
            <a:ext cx="3810000" cy="269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专制型</a:t>
            </a:r>
            <a:endParaRPr lang="zh-CN" altLang="en-US" sz="3600" b="1" dirty="0"/>
          </a:p>
        </p:txBody>
      </p:sp>
      <p:sp>
        <p:nvSpPr>
          <p:cNvPr id="7" name="矩形 6"/>
          <p:cNvSpPr/>
          <p:nvPr/>
        </p:nvSpPr>
        <p:spPr>
          <a:xfrm>
            <a:off x="15781" y="1382065"/>
            <a:ext cx="11229757" cy="2601546"/>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2800" dirty="0">
                <a:latin typeface="微软雅黑" panose="020B0503020204020204" charset="-122"/>
                <a:ea typeface="微软雅黑" panose="020B0503020204020204" charset="-122"/>
                <a:sym typeface="+mn-ea"/>
              </a:rPr>
              <a:t>给孩子制定很多规则，但不向孩子解释这些要求和规则，只是要求孩子按照自己的意图去做。如果孩子不能够实现父母的期望，会遭到各种类型的惩罚，如谩骂、殴打等。“专制型”教养方式下，孩子往往表现出</a:t>
            </a:r>
            <a:r>
              <a:rPr lang="zh-CN" altLang="en-US" sz="2800" dirty="0">
                <a:solidFill>
                  <a:srgbClr val="FF0000"/>
                </a:solidFill>
                <a:latin typeface="微软雅黑" panose="020B0503020204020204" charset="-122"/>
                <a:ea typeface="微软雅黑" panose="020B0503020204020204" charset="-122"/>
                <a:sym typeface="+mn-ea"/>
              </a:rPr>
              <a:t>对抗、自卑、焦虑、依赖</a:t>
            </a:r>
            <a:r>
              <a:rPr lang="zh-CN" altLang="en-US" sz="2800" dirty="0">
                <a:latin typeface="微软雅黑" panose="020B0503020204020204" charset="-122"/>
                <a:ea typeface="微软雅黑" panose="020B0503020204020204" charset="-122"/>
                <a:sym typeface="+mn-ea"/>
              </a:rPr>
              <a:t>等。</a:t>
            </a:r>
            <a:endParaRPr lang="zh-CN" altLang="en-US" sz="2800"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1243" y="3310756"/>
            <a:ext cx="4135251" cy="32978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溺爱型</a:t>
            </a:r>
            <a:endParaRPr lang="zh-CN" altLang="en-US" sz="3600" b="1" dirty="0"/>
          </a:p>
        </p:txBody>
      </p:sp>
      <p:sp>
        <p:nvSpPr>
          <p:cNvPr id="7" name="矩形 6"/>
          <p:cNvSpPr/>
          <p:nvPr/>
        </p:nvSpPr>
        <p:spPr>
          <a:xfrm>
            <a:off x="406400" y="1375192"/>
            <a:ext cx="7708053" cy="3247877"/>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2800" dirty="0">
                <a:latin typeface="微软雅黑" panose="020B0503020204020204" charset="-122"/>
                <a:ea typeface="微软雅黑" panose="020B0503020204020204" charset="-122"/>
                <a:sym typeface="+mn-ea"/>
              </a:rPr>
              <a:t>父母对孩子的要求很少，限制也很少，孩子的需求基本上都满足，容易导致孩子</a:t>
            </a:r>
            <a:r>
              <a:rPr lang="zh-CN" altLang="en-US" sz="2800" dirty="0">
                <a:solidFill>
                  <a:srgbClr val="FF0000"/>
                </a:solidFill>
                <a:latin typeface="微软雅黑" panose="020B0503020204020204" charset="-122"/>
                <a:ea typeface="微软雅黑" panose="020B0503020204020204" charset="-122"/>
                <a:sym typeface="+mn-ea"/>
              </a:rPr>
              <a:t>任性、冲动、自私</a:t>
            </a:r>
            <a:r>
              <a:rPr lang="zh-CN" altLang="en-US" sz="2800" dirty="0">
                <a:latin typeface="微软雅黑" panose="020B0503020204020204" charset="-122"/>
                <a:ea typeface="微软雅黑" panose="020B0503020204020204" charset="-122"/>
                <a:sym typeface="+mn-ea"/>
              </a:rPr>
              <a:t>，一旦进入到校园或社会中，遭遇挫折时，内心产生巨大落差，容易出现心理失衡。</a:t>
            </a:r>
            <a:endParaRPr lang="zh-CN" altLang="en-US" sz="2800" dirty="0">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0" y="4063583"/>
            <a:ext cx="4286250" cy="283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lnSpcReduction="20000"/>
          </a:bodyPr>
          <a:p>
            <a:pPr>
              <a:lnSpc>
                <a:spcPct val="150000"/>
              </a:lnSpc>
            </a:pPr>
            <a:r>
              <a:rPr lang="zh-CN" altLang="en-US"/>
              <a:t>凡人之质量，中和最贵矣。中和之质，必平淡无味；故能调成五材，变化应节。是故，观人察质，必先察其平淡，而后求其聪明。</a:t>
            </a:r>
            <a:endParaRPr lang="zh-CN" altLang="en-US"/>
          </a:p>
          <a:p>
            <a:pPr>
              <a:lnSpc>
                <a:spcPct val="150000"/>
              </a:lnSpc>
            </a:pPr>
            <a:r>
              <a:rPr lang="zh-CN" altLang="en-US"/>
              <a:t>然则：</a:t>
            </a:r>
            <a:r>
              <a:rPr lang="en-US" altLang="zh-CN">
                <a:solidFill>
                  <a:srgbClr val="FF0000"/>
                </a:solidFill>
              </a:rPr>
              <a:t>1</a:t>
            </a:r>
            <a:r>
              <a:rPr lang="zh-CN" altLang="en-US"/>
              <a:t>平陂之质在于</a:t>
            </a:r>
            <a:r>
              <a:rPr lang="zh-CN" altLang="en-US">
                <a:solidFill>
                  <a:srgbClr val="FF0000"/>
                </a:solidFill>
              </a:rPr>
              <a:t>神</a:t>
            </a:r>
            <a:r>
              <a:rPr lang="zh-CN" altLang="en-US"/>
              <a:t>，</a:t>
            </a:r>
            <a:r>
              <a:rPr lang="en-US" altLang="zh-CN">
                <a:solidFill>
                  <a:srgbClr val="FF0000"/>
                </a:solidFill>
              </a:rPr>
              <a:t>2</a:t>
            </a:r>
            <a:r>
              <a:rPr lang="zh-CN" altLang="en-US"/>
              <a:t>明暗之实在于</a:t>
            </a:r>
            <a:r>
              <a:rPr lang="zh-CN" altLang="en-US">
                <a:solidFill>
                  <a:srgbClr val="FF0000"/>
                </a:solidFill>
              </a:rPr>
              <a:t>精</a:t>
            </a:r>
            <a:r>
              <a:rPr lang="zh-CN" altLang="en-US"/>
              <a:t>，</a:t>
            </a:r>
            <a:r>
              <a:rPr lang="en-US" altLang="zh-CN">
                <a:solidFill>
                  <a:srgbClr val="FF0000"/>
                </a:solidFill>
              </a:rPr>
              <a:t>3</a:t>
            </a:r>
            <a:r>
              <a:rPr lang="zh-CN" altLang="en-US"/>
              <a:t>勇怯之势在于</a:t>
            </a:r>
            <a:r>
              <a:rPr lang="zh-CN" altLang="en-US">
                <a:solidFill>
                  <a:srgbClr val="FF0000"/>
                </a:solidFill>
              </a:rPr>
              <a:t>筋</a:t>
            </a:r>
            <a:r>
              <a:rPr lang="zh-CN" altLang="en-US"/>
              <a:t>，</a:t>
            </a:r>
            <a:r>
              <a:rPr lang="en-US" altLang="zh-CN">
                <a:solidFill>
                  <a:srgbClr val="FF0000"/>
                </a:solidFill>
              </a:rPr>
              <a:t>4</a:t>
            </a:r>
            <a:r>
              <a:rPr lang="zh-CN" altLang="en-US"/>
              <a:t>彊弱之植在于</a:t>
            </a:r>
            <a:r>
              <a:rPr lang="zh-CN" altLang="en-US">
                <a:solidFill>
                  <a:srgbClr val="FF0000"/>
                </a:solidFill>
              </a:rPr>
              <a:t>骨</a:t>
            </a:r>
            <a:r>
              <a:rPr lang="zh-CN" altLang="en-US"/>
              <a:t>，</a:t>
            </a:r>
            <a:r>
              <a:rPr lang="en-US" altLang="zh-CN">
                <a:solidFill>
                  <a:srgbClr val="FF0000"/>
                </a:solidFill>
              </a:rPr>
              <a:t>5</a:t>
            </a:r>
            <a:r>
              <a:rPr lang="zh-CN" altLang="en-US"/>
              <a:t>躁静之决在于</a:t>
            </a:r>
            <a:r>
              <a:rPr lang="zh-CN" altLang="en-US">
                <a:solidFill>
                  <a:srgbClr val="FF0000"/>
                </a:solidFill>
              </a:rPr>
              <a:t>气</a:t>
            </a:r>
            <a:r>
              <a:rPr lang="zh-CN" altLang="en-US"/>
              <a:t>，</a:t>
            </a:r>
            <a:r>
              <a:rPr lang="en-US" altLang="zh-CN">
                <a:solidFill>
                  <a:srgbClr val="FF0000"/>
                </a:solidFill>
              </a:rPr>
              <a:t>6</a:t>
            </a:r>
            <a:r>
              <a:rPr lang="zh-CN" altLang="en-US"/>
              <a:t>惨怿之情在于</a:t>
            </a:r>
            <a:r>
              <a:rPr lang="zh-CN" altLang="en-US">
                <a:solidFill>
                  <a:srgbClr val="FF0000"/>
                </a:solidFill>
              </a:rPr>
              <a:t>色</a:t>
            </a:r>
            <a:r>
              <a:rPr lang="zh-CN" altLang="en-US"/>
              <a:t>，</a:t>
            </a:r>
            <a:r>
              <a:rPr lang="en-US" altLang="zh-CN">
                <a:solidFill>
                  <a:srgbClr val="FF0000"/>
                </a:solidFill>
              </a:rPr>
              <a:t>7</a:t>
            </a:r>
            <a:r>
              <a:rPr lang="zh-CN" altLang="en-US"/>
              <a:t>衰正之形在于</a:t>
            </a:r>
            <a:r>
              <a:rPr lang="zh-CN" altLang="en-US">
                <a:solidFill>
                  <a:srgbClr val="FF0000"/>
                </a:solidFill>
              </a:rPr>
              <a:t>仪</a:t>
            </a:r>
            <a:r>
              <a:rPr lang="zh-CN" altLang="en-US"/>
              <a:t>，</a:t>
            </a:r>
            <a:r>
              <a:rPr lang="en-US" altLang="zh-CN">
                <a:solidFill>
                  <a:srgbClr val="FF0000"/>
                </a:solidFill>
              </a:rPr>
              <a:t>8</a:t>
            </a:r>
            <a:r>
              <a:rPr lang="zh-CN" altLang="en-US"/>
              <a:t>态度之动在于</a:t>
            </a:r>
            <a:r>
              <a:rPr lang="zh-CN" altLang="en-US">
                <a:solidFill>
                  <a:srgbClr val="FF0000"/>
                </a:solidFill>
              </a:rPr>
              <a:t>容</a:t>
            </a:r>
            <a:r>
              <a:rPr lang="zh-CN" altLang="en-US"/>
              <a:t>，</a:t>
            </a:r>
            <a:r>
              <a:rPr lang="en-US" altLang="zh-CN">
                <a:solidFill>
                  <a:srgbClr val="FF0000"/>
                </a:solidFill>
              </a:rPr>
              <a:t>9</a:t>
            </a:r>
            <a:r>
              <a:rPr lang="zh-CN" altLang="en-US"/>
              <a:t>缓急之状在于</a:t>
            </a:r>
            <a:r>
              <a:rPr lang="zh-CN" altLang="en-US">
                <a:solidFill>
                  <a:srgbClr val="FF0000"/>
                </a:solidFill>
              </a:rPr>
              <a:t>言</a:t>
            </a:r>
            <a:r>
              <a:rPr lang="zh-CN" altLang="en-US"/>
              <a:t>。其为人也：</a:t>
            </a:r>
            <a:r>
              <a:rPr lang="zh-CN" altLang="en-US">
                <a:solidFill>
                  <a:schemeClr val="tx1"/>
                </a:solidFill>
              </a:rPr>
              <a:t>质</a:t>
            </a:r>
            <a:r>
              <a:rPr lang="zh-CN" altLang="en-US">
                <a:solidFill>
                  <a:srgbClr val="FF0000"/>
                </a:solidFill>
              </a:rPr>
              <a:t>素</a:t>
            </a:r>
            <a:r>
              <a:rPr lang="zh-CN" altLang="en-US">
                <a:solidFill>
                  <a:schemeClr val="tx1"/>
                </a:solidFill>
              </a:rPr>
              <a:t>平</a:t>
            </a:r>
            <a:r>
              <a:rPr lang="zh-CN" altLang="en-US">
                <a:solidFill>
                  <a:srgbClr val="FF0000"/>
                </a:solidFill>
              </a:rPr>
              <a:t>澹</a:t>
            </a:r>
            <a:r>
              <a:rPr lang="zh-CN" altLang="en-US"/>
              <a:t>，</a:t>
            </a:r>
            <a:r>
              <a:rPr lang="zh-CN" altLang="en-US">
                <a:solidFill>
                  <a:srgbClr val="FF0000"/>
                </a:solidFill>
              </a:rPr>
              <a:t>中</a:t>
            </a:r>
            <a:r>
              <a:rPr lang="zh-CN" altLang="en-US"/>
              <a:t>叡</a:t>
            </a:r>
            <a:r>
              <a:rPr lang="zh-CN" altLang="en-US">
                <a:solidFill>
                  <a:srgbClr val="FF0000"/>
                </a:solidFill>
              </a:rPr>
              <a:t>外</a:t>
            </a:r>
            <a:r>
              <a:rPr lang="zh-CN" altLang="en-US"/>
              <a:t>朗，</a:t>
            </a:r>
            <a:r>
              <a:rPr lang="zh-CN" altLang="en-US">
                <a:solidFill>
                  <a:srgbClr val="FF0000"/>
                </a:solidFill>
              </a:rPr>
              <a:t>筋</a:t>
            </a:r>
            <a:r>
              <a:rPr lang="zh-CN" altLang="en-US"/>
              <a:t>劲</a:t>
            </a:r>
            <a:r>
              <a:rPr lang="zh-CN" altLang="en-US">
                <a:solidFill>
                  <a:srgbClr val="FF0000"/>
                </a:solidFill>
              </a:rPr>
              <a:t>植</a:t>
            </a:r>
            <a:r>
              <a:rPr lang="zh-CN" altLang="en-US"/>
              <a:t>固，</a:t>
            </a:r>
            <a:r>
              <a:rPr lang="zh-CN" altLang="en-US">
                <a:solidFill>
                  <a:srgbClr val="FF0000"/>
                </a:solidFill>
              </a:rPr>
              <a:t>声</a:t>
            </a:r>
            <a:r>
              <a:rPr lang="zh-CN" altLang="en-US"/>
              <a:t>清</a:t>
            </a:r>
            <a:r>
              <a:rPr lang="zh-CN" altLang="en-US">
                <a:solidFill>
                  <a:srgbClr val="FF0000"/>
                </a:solidFill>
              </a:rPr>
              <a:t>色</a:t>
            </a:r>
            <a:r>
              <a:rPr lang="zh-CN" altLang="en-US"/>
              <a:t>怿，</a:t>
            </a:r>
            <a:r>
              <a:rPr lang="zh-CN" altLang="en-US">
                <a:solidFill>
                  <a:srgbClr val="FF0000"/>
                </a:solidFill>
              </a:rPr>
              <a:t>仪</a:t>
            </a:r>
            <a:r>
              <a:rPr lang="zh-CN" altLang="en-US"/>
              <a:t>正</a:t>
            </a:r>
            <a:r>
              <a:rPr lang="zh-CN" altLang="en-US">
                <a:solidFill>
                  <a:srgbClr val="FF0000"/>
                </a:solidFill>
              </a:rPr>
              <a:t>容</a:t>
            </a:r>
            <a:r>
              <a:rPr lang="zh-CN" altLang="en-US"/>
              <a:t>直，则</a:t>
            </a:r>
            <a:r>
              <a:rPr lang="zh-CN" altLang="en-US">
                <a:solidFill>
                  <a:srgbClr val="FF0000"/>
                </a:solidFill>
              </a:rPr>
              <a:t>九征</a:t>
            </a:r>
            <a:r>
              <a:rPr lang="zh-CN" altLang="en-US"/>
              <a:t>皆至，则纯粹之德也。</a:t>
            </a:r>
            <a:r>
              <a:rPr lang="zh-CN" altLang="en-US">
                <a:highlight>
                  <a:srgbClr val="FFFF00"/>
                </a:highlight>
              </a:rPr>
              <a:t>九征有违，则偏杂之材</a:t>
            </a:r>
            <a:r>
              <a:rPr lang="zh-CN" altLang="en-US"/>
              <a:t>也。（九征所在）</a:t>
            </a:r>
            <a:endParaRPr lang="zh-CN" altLang="en-US"/>
          </a:p>
          <a:p>
            <a:pPr>
              <a:lnSpc>
                <a:spcPct val="150000"/>
              </a:lnSpc>
            </a:pPr>
            <a:endParaRPr lang="zh-CN" altLang="en-US"/>
          </a:p>
        </p:txBody>
      </p:sp>
      <p:pic>
        <p:nvPicPr>
          <p:cNvPr id="55" name="图片 54"/>
          <p:cNvPicPr>
            <a:picLocks noChangeAspect="1"/>
          </p:cNvPicPr>
          <p:nvPr/>
        </p:nvPicPr>
        <p:blipFill>
          <a:blip r:embed="rId3"/>
          <a:stretch>
            <a:fillRect/>
          </a:stretch>
        </p:blipFill>
        <p:spPr>
          <a:xfrm rot="10800000" flipV="1">
            <a:off x="11252200" y="5641340"/>
            <a:ext cx="939800" cy="1216660"/>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九征</a:t>
            </a:r>
            <a:r>
              <a:rPr lang="zh-CN" altLang="en-US" sz="3600" b="1" dirty="0"/>
              <a:t>看人</a:t>
            </a:r>
            <a:endParaRPr lang="zh-CN" altLang="en-US" sz="36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8026" y="3988018"/>
            <a:ext cx="5242560" cy="2948940"/>
          </a:xfrm>
          <a:prstGeom prst="rect">
            <a:avLst/>
          </a:prstGeom>
        </p:spPr>
      </p:pic>
      <p:pic>
        <p:nvPicPr>
          <p:cNvPr id="55" name="图片 54"/>
          <p:cNvPicPr>
            <a:picLocks noChangeAspect="1"/>
          </p:cNvPicPr>
          <p:nvPr/>
        </p:nvPicPr>
        <p:blipFill>
          <a:blip r:embed="rId2"/>
          <a:stretch>
            <a:fillRect/>
          </a:stretch>
        </p:blipFill>
        <p:spPr>
          <a:xfrm rot="10800000" flipV="1">
            <a:off x="10299077" y="4407772"/>
            <a:ext cx="1892923" cy="2450228"/>
          </a:xfrm>
          <a:prstGeom prst="rect">
            <a:avLst/>
          </a:prstGeom>
        </p:spPr>
      </p:pic>
      <p:sp>
        <p:nvSpPr>
          <p:cNvPr id="8" name="五边形 7"/>
          <p:cNvSpPr/>
          <p:nvPr/>
        </p:nvSpPr>
        <p:spPr>
          <a:xfrm>
            <a:off x="-1" y="457200"/>
            <a:ext cx="4264429"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忽视型</a:t>
            </a:r>
            <a:endParaRPr lang="zh-CN" altLang="en-US" sz="3600" b="1" dirty="0"/>
          </a:p>
        </p:txBody>
      </p:sp>
      <p:sp>
        <p:nvSpPr>
          <p:cNvPr id="7" name="矩形 6"/>
          <p:cNvSpPr/>
          <p:nvPr/>
        </p:nvSpPr>
        <p:spPr>
          <a:xfrm>
            <a:off x="3449540" y="1246043"/>
            <a:ext cx="8344531" cy="3247877"/>
          </a:xfrm>
          <a:prstGeom prst="rect">
            <a:avLst/>
          </a:prstGeom>
        </p:spPr>
        <p:txBody>
          <a:bodyPr wrap="square">
            <a:spAutoFit/>
          </a:bodyPr>
          <a:lstStyle/>
          <a:p>
            <a:pPr marL="457200" indent="-457200">
              <a:lnSpc>
                <a:spcPct val="150000"/>
              </a:lnSpc>
              <a:buFont typeface="Wingdings" panose="05000000000000000000" charset="0"/>
              <a:buChar char="Ø"/>
            </a:pPr>
            <a:r>
              <a:rPr lang="zh-CN" altLang="en-US" sz="2800" dirty="0">
                <a:latin typeface="微软雅黑" panose="020B0503020204020204" charset="-122"/>
                <a:ea typeface="微软雅黑" panose="020B0503020204020204" charset="-122"/>
                <a:sym typeface="+mn-ea"/>
              </a:rPr>
              <a:t>对孩子缺乏爱和积极回应，又缺少行为方面的指导，亲子互动少，甚至父母会表现出厌烦或不愿搭理的态度。这类教养方式下，孩子容易有</a:t>
            </a:r>
            <a:r>
              <a:rPr lang="zh-CN" altLang="en-US" sz="2800" dirty="0">
                <a:solidFill>
                  <a:srgbClr val="FF0000"/>
                </a:solidFill>
                <a:latin typeface="微软雅黑" panose="020B0503020204020204" charset="-122"/>
                <a:ea typeface="微软雅黑" panose="020B0503020204020204" charset="-122"/>
                <a:sym typeface="+mn-ea"/>
              </a:rPr>
              <a:t>较强的攻击性，对人缺乏热情和关心</a:t>
            </a:r>
            <a:r>
              <a:rPr lang="zh-CN" altLang="en-US" sz="2800" dirty="0">
                <a:latin typeface="微软雅黑" panose="020B0503020204020204" charset="-122"/>
                <a:ea typeface="微软雅黑" panose="020B0503020204020204" charset="-122"/>
                <a:sym typeface="+mn-ea"/>
              </a:rPr>
              <a:t>，在青少年时期也更容易出现打架、逃学等行为问题。</a:t>
            </a:r>
            <a:endParaRPr lang="zh-CN" altLang="en-US" sz="2800"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当代</a:t>
            </a:r>
            <a:endParaRPr lang="zh-CN" altLang="en-US" sz="3600" b="1" dirty="0"/>
          </a:p>
        </p:txBody>
      </p:sp>
      <p:sp>
        <p:nvSpPr>
          <p:cNvPr id="18" name="文本框 17"/>
          <p:cNvSpPr txBox="1"/>
          <p:nvPr/>
        </p:nvSpPr>
        <p:spPr>
          <a:xfrm>
            <a:off x="3583305" y="208915"/>
            <a:ext cx="6687185" cy="1383665"/>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泛用型</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的现代人格理论</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大五人格测评</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00" name="文本框 99"/>
          <p:cNvSpPr txBox="1"/>
          <p:nvPr/>
        </p:nvSpPr>
        <p:spPr>
          <a:xfrm>
            <a:off x="1017270" y="1408430"/>
            <a:ext cx="9852660" cy="2599055"/>
          </a:xfrm>
          <a:prstGeom prst="rect">
            <a:avLst/>
          </a:prstGeom>
          <a:noFill/>
          <a:ln w="9525">
            <a:noFill/>
          </a:ln>
        </p:spPr>
        <p:txBody>
          <a:bodyPr>
            <a:noAutofit/>
          </a:bodyPr>
          <a:p>
            <a:pPr marL="285750" indent="-285750" algn="l">
              <a:buFont typeface="Arial" panose="020B0604020202090204" pitchFamily="34" charset="0"/>
              <a:buChar char="•"/>
            </a:pPr>
            <a:r>
              <a:rPr lang="zh-CN" sz="3200" b="0">
                <a:latin typeface="Calibri" charset="0"/>
                <a:cs typeface="宋体" charset="0"/>
              </a:rPr>
              <a:t>大五人格特质的发展历史已被广泛研究，并在人格心理学领域获得了相当大的支持。大五人格框架，又称五因素模型（</a:t>
            </a:r>
            <a:r>
              <a:rPr lang="en-US" sz="3200" b="0">
                <a:latin typeface="Calibri" charset="0"/>
                <a:cs typeface="宋体" charset="0"/>
              </a:rPr>
              <a:t>FFM</a:t>
            </a:r>
            <a:r>
              <a:rPr lang="zh-CN" sz="3200" b="0">
                <a:latin typeface="Calibri" charset="0"/>
                <a:cs typeface="宋体" charset="0"/>
              </a:rPr>
              <a:t>），是应用最广泛、研究最深入的人格模型。它由五大维度或特质组成：</a:t>
            </a:r>
            <a:r>
              <a:rPr lang="zh-CN" sz="3200" b="0">
                <a:solidFill>
                  <a:srgbClr val="FF0000"/>
                </a:solidFill>
                <a:latin typeface="Calibri" charset="0"/>
                <a:cs typeface="宋体" charset="0"/>
              </a:rPr>
              <a:t>开放性、尽责性、外向性、宜人性和情绪稳定性。</a:t>
            </a:r>
            <a:endParaRPr lang="zh-CN" altLang="en-US" sz="3200" b="0">
              <a:solidFill>
                <a:srgbClr val="FF0000"/>
              </a:solidFill>
              <a:latin typeface="Calibri" charset="0"/>
              <a:cs typeface="宋体"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当代</a:t>
            </a:r>
            <a:endParaRPr lang="zh-CN" altLang="en-US" sz="3600" b="1" dirty="0"/>
          </a:p>
        </p:txBody>
      </p:sp>
      <p:sp>
        <p:nvSpPr>
          <p:cNvPr id="18" name="文本框 17"/>
          <p:cNvSpPr txBox="1"/>
          <p:nvPr/>
        </p:nvSpPr>
        <p:spPr>
          <a:xfrm>
            <a:off x="3583305" y="208915"/>
            <a:ext cx="6687185" cy="1383665"/>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泛用型的现代人格理论</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大五人格测评</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DALL·E 2023-11-02 00.33.23 - Photo style_ A side profile of an Asian male with the brain area being transparent to show a colorful pie chart. Each segment of the pie chart represe"/>
          <p:cNvPicPr>
            <a:picLocks noChangeAspect="1"/>
          </p:cNvPicPr>
          <p:nvPr/>
        </p:nvPicPr>
        <p:blipFill>
          <a:blip r:embed="rId3"/>
          <a:stretch>
            <a:fillRect/>
          </a:stretch>
        </p:blipFill>
        <p:spPr>
          <a:xfrm>
            <a:off x="5661025" y="1195070"/>
            <a:ext cx="5194935" cy="5194935"/>
          </a:xfrm>
          <a:prstGeom prst="rect">
            <a:avLst/>
          </a:prstGeom>
        </p:spPr>
      </p:pic>
      <p:sp>
        <p:nvSpPr>
          <p:cNvPr id="3" name="文本框 2"/>
          <p:cNvSpPr txBox="1"/>
          <p:nvPr/>
        </p:nvSpPr>
        <p:spPr>
          <a:xfrm>
            <a:off x="534035" y="1720850"/>
            <a:ext cx="4801870" cy="3859530"/>
          </a:xfrm>
          <a:prstGeom prst="rect">
            <a:avLst/>
          </a:prstGeom>
          <a:noFill/>
        </p:spPr>
        <p:txBody>
          <a:bodyPr wrap="square" rtlCol="0" anchor="t">
            <a:noAutofit/>
          </a:bodyPr>
          <a:p>
            <a:pPr marL="285750" indent="-285750">
              <a:buFont typeface="Arial" panose="020B0604020202090204" pitchFamily="34" charset="0"/>
              <a:buChar char="•"/>
            </a:pPr>
            <a:r>
              <a:rPr lang="zh-CN" sz="3200">
                <a:solidFill>
                  <a:srgbClr val="FF0000"/>
                </a:solidFill>
                <a:latin typeface="Calibri" charset="0"/>
                <a:cs typeface="宋体" charset="0"/>
                <a:sym typeface="+mn-ea"/>
              </a:rPr>
              <a:t>开放性、</a:t>
            </a:r>
            <a:endParaRPr lang="zh-CN" sz="3200">
              <a:solidFill>
                <a:srgbClr val="FF0000"/>
              </a:solidFill>
              <a:latin typeface="Calibri" charset="0"/>
              <a:cs typeface="宋体" charset="0"/>
              <a:sym typeface="+mn-ea"/>
            </a:endParaRPr>
          </a:p>
          <a:p>
            <a:pPr marL="285750" indent="-285750">
              <a:buFont typeface="Arial" panose="020B0604020202090204" pitchFamily="34" charset="0"/>
              <a:buChar char="•"/>
            </a:pPr>
            <a:r>
              <a:rPr lang="zh-CN" sz="3200">
                <a:solidFill>
                  <a:srgbClr val="FF0000"/>
                </a:solidFill>
                <a:latin typeface="Calibri" charset="0"/>
                <a:cs typeface="宋体" charset="0"/>
                <a:sym typeface="+mn-ea"/>
              </a:rPr>
              <a:t>尽责性、</a:t>
            </a:r>
            <a:endParaRPr lang="zh-CN" sz="3200">
              <a:solidFill>
                <a:srgbClr val="FF0000"/>
              </a:solidFill>
              <a:latin typeface="Calibri" charset="0"/>
              <a:cs typeface="宋体" charset="0"/>
              <a:sym typeface="+mn-ea"/>
            </a:endParaRPr>
          </a:p>
          <a:p>
            <a:pPr marL="285750" indent="-285750">
              <a:buFont typeface="Arial" panose="020B0604020202090204" pitchFamily="34" charset="0"/>
              <a:buChar char="•"/>
            </a:pPr>
            <a:r>
              <a:rPr lang="zh-CN" sz="3200">
                <a:solidFill>
                  <a:srgbClr val="FF0000"/>
                </a:solidFill>
                <a:latin typeface="Calibri" charset="0"/>
                <a:cs typeface="宋体" charset="0"/>
                <a:sym typeface="+mn-ea"/>
              </a:rPr>
              <a:t>外向性、</a:t>
            </a:r>
            <a:endParaRPr lang="zh-CN" sz="3200">
              <a:solidFill>
                <a:srgbClr val="FF0000"/>
              </a:solidFill>
              <a:latin typeface="Calibri" charset="0"/>
              <a:cs typeface="宋体" charset="0"/>
              <a:sym typeface="+mn-ea"/>
            </a:endParaRPr>
          </a:p>
          <a:p>
            <a:pPr marL="285750" indent="-285750">
              <a:buFont typeface="Arial" panose="020B0604020202090204" pitchFamily="34" charset="0"/>
              <a:buChar char="•"/>
            </a:pPr>
            <a:r>
              <a:rPr lang="zh-CN" sz="3200">
                <a:solidFill>
                  <a:srgbClr val="FF0000"/>
                </a:solidFill>
                <a:latin typeface="Calibri" charset="0"/>
                <a:cs typeface="宋体" charset="0"/>
                <a:sym typeface="+mn-ea"/>
              </a:rPr>
              <a:t>宜人性</a:t>
            </a:r>
            <a:endParaRPr lang="zh-CN" sz="3200">
              <a:solidFill>
                <a:srgbClr val="FF0000"/>
              </a:solidFill>
              <a:latin typeface="Calibri" charset="0"/>
              <a:cs typeface="宋体" charset="0"/>
              <a:sym typeface="+mn-ea"/>
            </a:endParaRPr>
          </a:p>
          <a:p>
            <a:pPr marL="285750" indent="-285750">
              <a:buFont typeface="Arial" panose="020B0604020202090204" pitchFamily="34" charset="0"/>
              <a:buChar char="•"/>
            </a:pPr>
            <a:r>
              <a:rPr lang="zh-CN" sz="3200">
                <a:solidFill>
                  <a:srgbClr val="FF0000"/>
                </a:solidFill>
                <a:latin typeface="Calibri" charset="0"/>
                <a:cs typeface="宋体" charset="0"/>
                <a:sym typeface="+mn-ea"/>
              </a:rPr>
              <a:t>情绪稳定性。</a:t>
            </a:r>
            <a:endParaRPr lang="zh-CN" altLang="en-US" sz="3200">
              <a:solidFill>
                <a:srgbClr val="FF0000"/>
              </a:solidFill>
              <a:latin typeface="Calibri" charset="0"/>
              <a:cs typeface="宋体" charset="0"/>
              <a:sym typeface="+mn-ea"/>
            </a:endParaRPr>
          </a:p>
        </p:txBody>
      </p:sp>
      <p:sp>
        <p:nvSpPr>
          <p:cNvPr id="100" name="文本框 99"/>
          <p:cNvSpPr txBox="1"/>
          <p:nvPr/>
        </p:nvSpPr>
        <p:spPr>
          <a:xfrm>
            <a:off x="201930" y="4454843"/>
            <a:ext cx="5080000" cy="1753235"/>
          </a:xfrm>
          <a:prstGeom prst="rect">
            <a:avLst/>
          </a:prstGeom>
          <a:noFill/>
          <a:ln w="9525">
            <a:noFill/>
          </a:ln>
        </p:spPr>
        <p:txBody>
          <a:bodyPr>
            <a:spAutoFit/>
          </a:bodyPr>
          <a:p>
            <a:pPr marL="0" indent="0" algn="l"/>
            <a:r>
              <a:rPr lang="zh-CN" b="0">
                <a:latin typeface="Calibri" charset="0"/>
                <a:cs typeface="宋体" charset="0"/>
              </a:rPr>
              <a:t>大五人格的起源可以追溯到</a:t>
            </a:r>
            <a:r>
              <a:rPr lang="zh-CN" b="0">
                <a:solidFill>
                  <a:srgbClr val="FF0000"/>
                </a:solidFill>
                <a:latin typeface="Calibri" charset="0"/>
                <a:cs typeface="宋体" charset="0"/>
              </a:rPr>
              <a:t>词汇方法</a:t>
            </a:r>
            <a:r>
              <a:rPr lang="zh-CN" b="0">
                <a:latin typeface="Calibri" charset="0"/>
                <a:cs typeface="宋体" charset="0"/>
              </a:rPr>
              <a:t>，该方法认为人格的</a:t>
            </a:r>
            <a:r>
              <a:rPr lang="zh-CN" b="0">
                <a:solidFill>
                  <a:srgbClr val="FF0000"/>
                </a:solidFill>
                <a:latin typeface="Calibri" charset="0"/>
                <a:cs typeface="宋体" charset="0"/>
              </a:rPr>
              <a:t>个体差异是由语言编码的</a:t>
            </a:r>
            <a:r>
              <a:rPr lang="zh-CN" b="0">
                <a:latin typeface="Calibri" charset="0"/>
                <a:cs typeface="宋体" charset="0"/>
              </a:rPr>
              <a:t>。研究人员根据描述个人的词汇和形容词对人格特质进行了识别和分类。随着时间的推移，这些性格特征被提炼并组织成我们现在认可的五大因素结构（</a:t>
            </a:r>
            <a:r>
              <a:rPr lang="en-US" b="0">
                <a:latin typeface="Calibri" charset="0"/>
                <a:cs typeface="宋体" charset="0"/>
              </a:rPr>
              <a:t>Goldberg, 1990</a:t>
            </a:r>
            <a:r>
              <a:rPr lang="zh-CN" b="0">
                <a:latin typeface="Calibri" charset="0"/>
                <a:cs typeface="宋体" charset="0"/>
              </a:rPr>
              <a:t>）。</a:t>
            </a:r>
            <a:endParaRPr lang="zh-CN" altLang="en-US" b="0">
              <a:latin typeface="Calibri" charset="0"/>
              <a:cs typeface="宋体"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当代</a:t>
            </a:r>
            <a:endParaRPr lang="zh-CN" altLang="en-US" sz="3600" b="1" dirty="0"/>
          </a:p>
        </p:txBody>
      </p:sp>
      <p:sp>
        <p:nvSpPr>
          <p:cNvPr id="18" name="文本框 17"/>
          <p:cNvSpPr txBox="1"/>
          <p:nvPr/>
        </p:nvSpPr>
        <p:spPr>
          <a:xfrm>
            <a:off x="3583305" y="208915"/>
            <a:ext cx="6687185" cy="2030095"/>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聚焦积极——优势性格问卷（the Values in Action Classification of Strengths）</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100" name="文本框 99"/>
          <p:cNvSpPr txBox="1"/>
          <p:nvPr/>
        </p:nvSpPr>
        <p:spPr>
          <a:xfrm>
            <a:off x="893445" y="1593215"/>
            <a:ext cx="9163685" cy="2094230"/>
          </a:xfrm>
          <a:prstGeom prst="rect">
            <a:avLst/>
          </a:prstGeom>
          <a:noFill/>
          <a:ln w="9525">
            <a:noFill/>
          </a:ln>
        </p:spPr>
        <p:txBody>
          <a:bodyPr>
            <a:noAutofit/>
          </a:bodyPr>
          <a:p>
            <a:pPr marL="285750" indent="-285750" algn="l">
              <a:buFont typeface="Arial" panose="020B0604020202090204" pitchFamily="34" charset="0"/>
              <a:buChar char="•"/>
            </a:pPr>
            <a:r>
              <a:rPr sz="2400" b="0">
                <a:latin typeface="Calibri" charset="0"/>
                <a:cs typeface="宋体" charset="0"/>
              </a:rPr>
              <a:t>性格优势是严格意义的心理学术语，</a:t>
            </a:r>
            <a:r>
              <a:rPr lang="zh-CN" sz="2400" b="0">
                <a:latin typeface="Calibri" charset="0"/>
                <a:cs typeface="宋体" charset="0"/>
              </a:rPr>
              <a:t>积极心理学</a:t>
            </a:r>
            <a:r>
              <a:rPr sz="2400" b="0">
                <a:latin typeface="Calibri" charset="0"/>
                <a:cs typeface="宋体" charset="0"/>
              </a:rPr>
              <a:t>认为，性格优点是通过个体的思想、感情和行为表现出来的一组积极品质，是积极人格特质研究的主要内容 。</a:t>
            </a:r>
            <a:endParaRPr sz="2400" b="0">
              <a:latin typeface="Calibri" charset="0"/>
              <a:cs typeface="宋体" charset="0"/>
            </a:endParaRPr>
          </a:p>
          <a:p>
            <a:pPr marL="285750" indent="-285750" algn="l">
              <a:buFont typeface="Arial" panose="020B0604020202090204" pitchFamily="34" charset="0"/>
              <a:buChar char="•"/>
            </a:pPr>
            <a:r>
              <a:rPr sz="2400" b="0">
                <a:latin typeface="Calibri" charset="0"/>
                <a:cs typeface="宋体" charset="0"/>
              </a:rPr>
              <a:t>不同的性格优点可以组成更高一层的长处或美德（Virtue），而长处是人类获得幸福和健康的核心要素。</a:t>
            </a:r>
            <a:endParaRPr sz="2400" b="0">
              <a:latin typeface="Calibri" charset="0"/>
              <a:cs typeface="宋体" charset="0"/>
            </a:endParaRPr>
          </a:p>
        </p:txBody>
      </p:sp>
      <p:sp>
        <p:nvSpPr>
          <p:cNvPr id="2" name="文本框 1"/>
          <p:cNvSpPr txBox="1"/>
          <p:nvPr/>
        </p:nvSpPr>
        <p:spPr>
          <a:xfrm>
            <a:off x="1360170" y="4462145"/>
            <a:ext cx="9671050" cy="521970"/>
          </a:xfrm>
          <a:prstGeom prst="rect">
            <a:avLst/>
          </a:prstGeom>
          <a:noFill/>
        </p:spPr>
        <p:txBody>
          <a:bodyPr wrap="square" rtlCol="0" anchor="t">
            <a:spAutoFit/>
          </a:bodyPr>
          <a:p>
            <a:r>
              <a:rPr lang="zh-CN" altLang="en-US" sz="2800"/>
              <a:t>Chinese Virtues Questionnaire （CVQ-96）简体中文版的问卷</a:t>
            </a:r>
            <a:endParaRPr lang="zh-CN" altLang="en-US" sz="2800"/>
          </a:p>
        </p:txBody>
      </p:sp>
      <p:sp>
        <p:nvSpPr>
          <p:cNvPr id="3" name="文本框 2"/>
          <p:cNvSpPr txBox="1"/>
          <p:nvPr/>
        </p:nvSpPr>
        <p:spPr>
          <a:xfrm>
            <a:off x="1273175" y="3687445"/>
            <a:ext cx="9671050" cy="768350"/>
          </a:xfrm>
          <a:prstGeom prst="rect">
            <a:avLst/>
          </a:prstGeom>
          <a:noFill/>
        </p:spPr>
        <p:txBody>
          <a:bodyPr wrap="square" rtlCol="0" anchor="t">
            <a:noAutofit/>
          </a:bodyPr>
          <a:p>
            <a:pPr>
              <a:lnSpc>
                <a:spcPct val="150000"/>
              </a:lnSpc>
            </a:pPr>
            <a:r>
              <a:rPr lang="zh-CN" altLang="en-US" sz="2400"/>
              <a:t>“优势行动价值问卷”（Values in Action Inventory of Strengths，VIA-IS）</a:t>
            </a:r>
            <a:endParaRPr lang="zh-CN" altLang="en-US" sz="24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测一测</a:t>
            </a:r>
            <a:endParaRPr lang="zh-CN" altLang="en-US" sz="3600" b="1" dirty="0"/>
          </a:p>
        </p:txBody>
      </p:sp>
      <p:sp>
        <p:nvSpPr>
          <p:cNvPr id="18" name="文本框 17"/>
          <p:cNvSpPr txBox="1"/>
          <p:nvPr/>
        </p:nvSpPr>
        <p:spPr>
          <a:xfrm>
            <a:off x="3583305" y="208915"/>
            <a:ext cx="10309860" cy="1308884"/>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现代人格特质理论</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简版大五人格测评</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4336415" y="1039495"/>
            <a:ext cx="4942840" cy="6092825"/>
          </a:xfrm>
          <a:prstGeom prst="rect">
            <a:avLst/>
          </a:prstGeom>
          <a:noFill/>
        </p:spPr>
        <p:txBody>
          <a:bodyPr wrap="none" rtlCol="0" anchor="t">
            <a:spAutoFit/>
          </a:bodyPr>
          <a:lstStyle/>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rPr>
              <a:t>1</a:t>
            </a:r>
            <a:r>
              <a:rPr lang="zh-CN" altLang="en-US" sz="2400" b="1" dirty="0">
                <a:latin typeface="微软雅黑" panose="020B0503020204020204" charset="-122"/>
                <a:ea typeface="微软雅黑" panose="020B0503020204020204" charset="-122"/>
                <a:cs typeface="微软雅黑" panose="020B0503020204020204" charset="-122"/>
              </a:rPr>
              <a:t>、外向的，精力充沛的</a:t>
            </a:r>
            <a:endParaRPr lang="zh-CN" altLang="en-US" sz="24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2</a:t>
            </a:r>
            <a:r>
              <a:rPr lang="zh-CN" altLang="en-US" sz="2400" b="1" dirty="0">
                <a:latin typeface="微软雅黑" panose="020B0503020204020204" charset="-122"/>
                <a:ea typeface="微软雅黑" panose="020B0503020204020204" charset="-122"/>
                <a:cs typeface="微软雅黑" panose="020B0503020204020204" charset="-122"/>
                <a:sym typeface="+mn-ea"/>
              </a:rPr>
              <a:t>、爱批评的，爱争吵的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3</a:t>
            </a:r>
            <a:r>
              <a:rPr lang="zh-CN" altLang="en-US" sz="2400" b="1" dirty="0">
                <a:latin typeface="微软雅黑" panose="020B0503020204020204" charset="-122"/>
                <a:ea typeface="微软雅黑" panose="020B0503020204020204" charset="-122"/>
                <a:cs typeface="微软雅黑" panose="020B0503020204020204" charset="-122"/>
                <a:sym typeface="+mn-ea"/>
              </a:rPr>
              <a:t>、可信赖的，自律的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4</a:t>
            </a:r>
            <a:r>
              <a:rPr lang="zh-CN" altLang="en-US" sz="2400" b="1" dirty="0">
                <a:latin typeface="微软雅黑" panose="020B0503020204020204" charset="-122"/>
                <a:ea typeface="微软雅黑" panose="020B0503020204020204" charset="-122"/>
                <a:cs typeface="微软雅黑" panose="020B0503020204020204" charset="-122"/>
                <a:sym typeface="+mn-ea"/>
              </a:rPr>
              <a:t>、忧虑的，易心烦的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5</a:t>
            </a:r>
            <a:r>
              <a:rPr lang="zh-CN" altLang="en-US" sz="2400" b="1" dirty="0">
                <a:latin typeface="微软雅黑" panose="020B0503020204020204" charset="-122"/>
                <a:ea typeface="微软雅黑" panose="020B0503020204020204" charset="-122"/>
                <a:cs typeface="微软雅黑" panose="020B0503020204020204" charset="-122"/>
                <a:sym typeface="+mn-ea"/>
              </a:rPr>
              <a:t>、易接受新事物的，常有新想法的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6</a:t>
            </a:r>
            <a:r>
              <a:rPr lang="zh-CN" altLang="en-US" sz="2400" b="1" dirty="0">
                <a:latin typeface="微软雅黑" panose="020B0503020204020204" charset="-122"/>
                <a:ea typeface="微软雅黑" panose="020B0503020204020204" charset="-122"/>
                <a:cs typeface="微软雅黑" panose="020B0503020204020204" charset="-122"/>
                <a:sym typeface="+mn-ea"/>
              </a:rPr>
              <a:t>、内向的，安静的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7</a:t>
            </a:r>
            <a:r>
              <a:rPr lang="zh-CN" altLang="en-US" sz="2400" b="1" dirty="0">
                <a:latin typeface="微软雅黑" panose="020B0503020204020204" charset="-122"/>
                <a:ea typeface="微软雅黑" panose="020B0503020204020204" charset="-122"/>
                <a:cs typeface="微软雅黑" panose="020B0503020204020204" charset="-122"/>
                <a:sym typeface="+mn-ea"/>
              </a:rPr>
              <a:t>、招人喜爱的，友善的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8</a:t>
            </a:r>
            <a:r>
              <a:rPr lang="zh-CN" altLang="en-US" sz="2400" b="1" dirty="0">
                <a:latin typeface="微软雅黑" panose="020B0503020204020204" charset="-122"/>
                <a:ea typeface="微软雅黑" panose="020B0503020204020204" charset="-122"/>
                <a:cs typeface="微软雅黑" panose="020B0503020204020204" charset="-122"/>
                <a:sym typeface="+mn-ea"/>
              </a:rPr>
              <a:t>、条理性差的，粗心的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9</a:t>
            </a:r>
            <a:r>
              <a:rPr lang="zh-CN" altLang="en-US" sz="2400" b="1" dirty="0">
                <a:latin typeface="微软雅黑" panose="020B0503020204020204" charset="-122"/>
                <a:ea typeface="微软雅黑" panose="020B0503020204020204" charset="-122"/>
                <a:cs typeface="微软雅黑" panose="020B0503020204020204" charset="-122"/>
                <a:sym typeface="+mn-ea"/>
              </a:rPr>
              <a:t>、冷静的，情绪稳定的</a:t>
            </a:r>
            <a:endParaRPr lang="zh-CN" altLang="en-US"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r>
              <a:rPr lang="en-US" altLang="zh-CN" sz="2400" b="1" dirty="0">
                <a:latin typeface="微软雅黑" panose="020B0503020204020204" charset="-122"/>
                <a:ea typeface="微软雅黑" panose="020B0503020204020204" charset="-122"/>
                <a:cs typeface="微软雅黑" panose="020B0503020204020204" charset="-122"/>
                <a:sym typeface="+mn-ea"/>
              </a:rPr>
              <a:t>10</a:t>
            </a:r>
            <a:r>
              <a:rPr lang="zh-CN" altLang="en-US" sz="2400" b="1" dirty="0">
                <a:latin typeface="微软雅黑" panose="020B0503020204020204" charset="-122"/>
                <a:ea typeface="微软雅黑" panose="020B0503020204020204" charset="-122"/>
                <a:cs typeface="微软雅黑" panose="020B0503020204020204" charset="-122"/>
                <a:sym typeface="+mn-ea"/>
              </a:rPr>
              <a:t>、遵循常规的，不爱创新的</a:t>
            </a:r>
            <a:endParaRPr lang="zh-CN" altLang="en-US" sz="20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endParaRPr lang="zh-CN" altLang="en-US" sz="2000" b="1"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08659" y="1671320"/>
            <a:ext cx="3627755" cy="3905043"/>
          </a:xfrm>
          <a:prstGeom prst="rect">
            <a:avLst/>
          </a:prstGeom>
          <a:noFill/>
        </p:spPr>
        <p:txBody>
          <a:bodyPr wrap="square" rtlCol="0" anchor="t">
            <a:spAutoFit/>
          </a:bodyPr>
          <a:lstStyle/>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1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分：非常不同意</a:t>
            </a:r>
            <a:endParaRPr lang="en-US" altLang="zh-CN"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2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分：比较不同意</a:t>
            </a:r>
            <a:endPar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3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分：有一点不同意</a:t>
            </a:r>
            <a:endPar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4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分：不确定</a:t>
            </a:r>
            <a:endPar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5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分：有一点同意</a:t>
            </a:r>
            <a:endPar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6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分：比较同意</a:t>
            </a:r>
            <a:endPar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endParaRPr>
          </a:p>
          <a:p>
            <a:pPr algn="l">
              <a:lnSpc>
                <a:spcPct val="150000"/>
              </a:lnSpc>
            </a:pPr>
            <a:r>
              <a:rPr 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7 </a:t>
            </a:r>
            <a:r>
              <a:rPr lang="zh-CN" altLang="en-US" sz="24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分：非常</a:t>
            </a:r>
            <a:r>
              <a:rPr lang="en-US" sz="2400" b="1" dirty="0" err="1">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同意</a:t>
            </a:r>
            <a:r>
              <a:rPr lang="en-US" sz="2400" b="1" dirty="0">
                <a:latin typeface="微软雅黑" panose="020B0503020204020204" charset="-122"/>
                <a:ea typeface="微软雅黑" panose="020B0503020204020204" charset="-122"/>
                <a:cs typeface="微软雅黑" panose="020B0503020204020204" charset="-122"/>
                <a:sym typeface="+mn-ea"/>
              </a:rPr>
              <a:t> </a:t>
            </a:r>
            <a:r>
              <a:rPr lang="en-US" b="1" dirty="0">
                <a:latin typeface="微软雅黑" panose="020B0503020204020204" charset="-122"/>
                <a:ea typeface="微软雅黑" panose="020B0503020204020204" charset="-122"/>
                <a:cs typeface="微软雅黑" panose="020B0503020204020204" charset="-122"/>
                <a:sym typeface="+mn-ea"/>
              </a:rPr>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500" fill="hold"/>
                                        <p:tgtEl>
                                          <p:spTgt spid="2">
                                            <p:txEl>
                                              <p:pRg st="1" end="1"/>
                                            </p:txEl>
                                          </p:spTgt>
                                        </p:tgtEl>
                                        <p:attrNameLst>
                                          <p:attrName>style.color</p:attrName>
                                        </p:attrNameLst>
                                      </p:cBhvr>
                                      <p:to>
                                        <a:schemeClr val="accent2"/>
                                      </p:to>
                                    </p:animClr>
                                  </p:childTnLst>
                                </p:cTn>
                              </p:par>
                            </p:childTnLst>
                          </p:cTn>
                        </p:par>
                        <p:par>
                          <p:cTn id="47" fill="hold">
                            <p:stCondLst>
                              <p:cond delay="500"/>
                            </p:stCondLst>
                            <p:childTnLst>
                              <p:par>
                                <p:cTn id="48" presetID="3" presetClass="emph" presetSubtype="2" fill="hold" nodeType="afterEffect">
                                  <p:stCondLst>
                                    <p:cond delay="0"/>
                                  </p:stCondLst>
                                  <p:childTnLst>
                                    <p:animClr clrSpc="rgb" dir="cw">
                                      <p:cBhvr override="childStyle">
                                        <p:cTn id="49" dur="500" fill="hold"/>
                                        <p:tgtEl>
                                          <p:spTgt spid="2">
                                            <p:txEl>
                                              <p:pRg st="3" end="3"/>
                                            </p:txEl>
                                          </p:spTgt>
                                        </p:tgtEl>
                                        <p:attrNameLst>
                                          <p:attrName>style.color</p:attrName>
                                        </p:attrNameLst>
                                      </p:cBhvr>
                                      <p:to>
                                        <a:schemeClr val="accent2"/>
                                      </p:to>
                                    </p:animClr>
                                  </p:childTnLst>
                                </p:cTn>
                              </p:par>
                            </p:childTnLst>
                          </p:cTn>
                        </p:par>
                        <p:par>
                          <p:cTn id="50" fill="hold">
                            <p:stCondLst>
                              <p:cond delay="1000"/>
                            </p:stCondLst>
                            <p:childTnLst>
                              <p:par>
                                <p:cTn id="51" presetID="3" presetClass="emph" presetSubtype="2" fill="hold" nodeType="afterEffect">
                                  <p:stCondLst>
                                    <p:cond delay="0"/>
                                  </p:stCondLst>
                                  <p:childTnLst>
                                    <p:animClr clrSpc="rgb" dir="cw">
                                      <p:cBhvr override="childStyle">
                                        <p:cTn id="52" dur="500" fill="hold"/>
                                        <p:tgtEl>
                                          <p:spTgt spid="2">
                                            <p:txEl>
                                              <p:pRg st="5" end="5"/>
                                            </p:txEl>
                                          </p:spTgt>
                                        </p:tgtEl>
                                        <p:attrNameLst>
                                          <p:attrName>style.color</p:attrName>
                                        </p:attrNameLst>
                                      </p:cBhvr>
                                      <p:to>
                                        <a:schemeClr val="accent2"/>
                                      </p:to>
                                    </p:animClr>
                                  </p:childTnLst>
                                </p:cTn>
                              </p:par>
                            </p:childTnLst>
                          </p:cTn>
                        </p:par>
                        <p:par>
                          <p:cTn id="53" fill="hold">
                            <p:stCondLst>
                              <p:cond delay="1500"/>
                            </p:stCondLst>
                            <p:childTnLst>
                              <p:par>
                                <p:cTn id="54" presetID="3" presetClass="emph" presetSubtype="2" fill="hold" nodeType="afterEffect">
                                  <p:stCondLst>
                                    <p:cond delay="0"/>
                                  </p:stCondLst>
                                  <p:childTnLst>
                                    <p:animClr clrSpc="rgb" dir="cw">
                                      <p:cBhvr override="childStyle">
                                        <p:cTn id="55" dur="500" fill="hold"/>
                                        <p:tgtEl>
                                          <p:spTgt spid="2">
                                            <p:txEl>
                                              <p:pRg st="7" end="7"/>
                                            </p:txEl>
                                          </p:spTgt>
                                        </p:tgtEl>
                                        <p:attrNameLst>
                                          <p:attrName>style.color</p:attrName>
                                        </p:attrNameLst>
                                      </p:cBhvr>
                                      <p:to>
                                        <a:schemeClr val="accent2"/>
                                      </p:to>
                                    </p:animClr>
                                  </p:childTnLst>
                                </p:cTn>
                              </p:par>
                            </p:childTnLst>
                          </p:cTn>
                        </p:par>
                        <p:par>
                          <p:cTn id="56" fill="hold">
                            <p:stCondLst>
                              <p:cond delay="2000"/>
                            </p:stCondLst>
                            <p:childTnLst>
                              <p:par>
                                <p:cTn id="57" presetID="3" presetClass="emph" presetSubtype="2" fill="hold" nodeType="afterEffect">
                                  <p:stCondLst>
                                    <p:cond delay="0"/>
                                  </p:stCondLst>
                                  <p:childTnLst>
                                    <p:animClr clrSpc="rgb" dir="cw">
                                      <p:cBhvr override="childStyle">
                                        <p:cTn id="58" dur="500" fill="hold"/>
                                        <p:tgtEl>
                                          <p:spTgt spid="2">
                                            <p:txEl>
                                              <p:pRg st="9" end="9"/>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测一测</a:t>
            </a:r>
            <a:endParaRPr lang="zh-CN" altLang="en-US" sz="3600" b="1" dirty="0"/>
          </a:p>
        </p:txBody>
      </p:sp>
      <p:sp>
        <p:nvSpPr>
          <p:cNvPr id="18" name="文本框 17"/>
          <p:cNvSpPr txBox="1"/>
          <p:nvPr/>
        </p:nvSpPr>
        <p:spPr>
          <a:xfrm>
            <a:off x="3583305" y="208915"/>
            <a:ext cx="10309860" cy="1308884"/>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现代人格特质理论</a:t>
            </a: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rPr>
              <a:t>——</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简版大五人格测评</a:t>
            </a: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buClrTx/>
              <a:buSzTx/>
              <a:buFontTx/>
            </a:pPr>
            <a:endParaRPr lang="en-US" altLang="zh-CN"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5487670" y="1297940"/>
            <a:ext cx="2256155" cy="572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a:t>E  </a:t>
            </a:r>
            <a:r>
              <a:rPr lang="zh-CN" altLang="en-US" sz="3200" b="1" dirty="0"/>
              <a:t>外倾性</a:t>
            </a:r>
            <a:endParaRPr lang="zh-CN" altLang="en-US" sz="3200" b="1" dirty="0"/>
          </a:p>
        </p:txBody>
      </p:sp>
      <p:sp>
        <p:nvSpPr>
          <p:cNvPr id="4" name="矩形 3"/>
          <p:cNvSpPr/>
          <p:nvPr/>
        </p:nvSpPr>
        <p:spPr>
          <a:xfrm>
            <a:off x="5487670" y="2311400"/>
            <a:ext cx="2219960" cy="572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a:sym typeface="+mn-ea"/>
              </a:rPr>
              <a:t>A  </a:t>
            </a:r>
            <a:r>
              <a:rPr lang="zh-CN" altLang="en-US" sz="3200" b="1" dirty="0">
                <a:sym typeface="+mn-ea"/>
              </a:rPr>
              <a:t>宜人性</a:t>
            </a:r>
            <a:endParaRPr lang="zh-CN" altLang="en-US" sz="3200" b="1" dirty="0"/>
          </a:p>
        </p:txBody>
      </p:sp>
      <p:sp>
        <p:nvSpPr>
          <p:cNvPr id="6" name="矩形 5"/>
          <p:cNvSpPr/>
          <p:nvPr/>
        </p:nvSpPr>
        <p:spPr>
          <a:xfrm>
            <a:off x="5500370" y="3373120"/>
            <a:ext cx="2195195" cy="572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a:sym typeface="+mn-ea"/>
              </a:rPr>
              <a:t>C  </a:t>
            </a:r>
            <a:r>
              <a:rPr lang="zh-CN" altLang="en-US" sz="3200" b="1" dirty="0">
                <a:sym typeface="+mn-ea"/>
              </a:rPr>
              <a:t>尽责性</a:t>
            </a:r>
            <a:endParaRPr lang="zh-CN" altLang="en-US" sz="3200" b="1" dirty="0"/>
          </a:p>
        </p:txBody>
      </p:sp>
      <p:sp>
        <p:nvSpPr>
          <p:cNvPr id="7" name="矩形 6"/>
          <p:cNvSpPr/>
          <p:nvPr/>
        </p:nvSpPr>
        <p:spPr>
          <a:xfrm>
            <a:off x="5136515" y="4434205"/>
            <a:ext cx="3176905" cy="572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a:sym typeface="+mn-ea"/>
              </a:rPr>
              <a:t>N  </a:t>
            </a:r>
            <a:r>
              <a:rPr lang="zh-CN" altLang="en-US" sz="3200" b="1" dirty="0">
                <a:sym typeface="+mn-ea"/>
              </a:rPr>
              <a:t>情绪稳定性</a:t>
            </a:r>
            <a:endParaRPr lang="zh-CN" altLang="en-US" sz="3200" b="1" dirty="0"/>
          </a:p>
        </p:txBody>
      </p:sp>
      <p:sp>
        <p:nvSpPr>
          <p:cNvPr id="9" name="矩形 8"/>
          <p:cNvSpPr/>
          <p:nvPr/>
        </p:nvSpPr>
        <p:spPr>
          <a:xfrm>
            <a:off x="5487670" y="5445760"/>
            <a:ext cx="1959610" cy="5727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3200" b="1" dirty="0">
                <a:sym typeface="+mn-ea"/>
              </a:rPr>
              <a:t>O </a:t>
            </a:r>
            <a:r>
              <a:rPr lang="zh-CN" altLang="en-US" sz="3200" b="1" dirty="0">
                <a:sym typeface="+mn-ea"/>
              </a:rPr>
              <a:t>开放性</a:t>
            </a:r>
            <a:endParaRPr lang="zh-CN" altLang="en-US" sz="3200" b="1" dirty="0"/>
          </a:p>
        </p:txBody>
      </p:sp>
      <p:sp>
        <p:nvSpPr>
          <p:cNvPr id="10" name="文本框 9"/>
          <p:cNvSpPr txBox="1"/>
          <p:nvPr/>
        </p:nvSpPr>
        <p:spPr>
          <a:xfrm>
            <a:off x="346075" y="2145665"/>
            <a:ext cx="4671695" cy="2861310"/>
          </a:xfrm>
          <a:prstGeom prst="rect">
            <a:avLst/>
          </a:prstGeom>
          <a:noFill/>
        </p:spPr>
        <p:txBody>
          <a:bodyPr wrap="square" rtlCol="0" anchor="t">
            <a:spAutoFit/>
          </a:bodyPr>
          <a:lstStyle/>
          <a:p>
            <a:pPr algn="just">
              <a:lnSpc>
                <a:spcPct val="150000"/>
              </a:lnSpc>
              <a:buClrTx/>
              <a:buSzTx/>
              <a:buFontTx/>
            </a:pP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反向计分：第</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2</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4</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6</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8</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a:t>
            </a:r>
            <a:r>
              <a:rPr lang="en-US" altLang="zh-CN" sz="2400" b="1" dirty="0">
                <a:solidFill>
                  <a:srgbClr val="C00000"/>
                </a:solidFill>
                <a:latin typeface="微软雅黑" panose="020B0503020204020204" charset="-122"/>
                <a:ea typeface="微软雅黑" panose="020B0503020204020204" charset="-122"/>
                <a:cs typeface="微软雅黑" panose="020B0503020204020204" charset="-122"/>
              </a:rPr>
              <a:t>10</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rPr>
              <a:t>题</a:t>
            </a:r>
            <a:r>
              <a:rPr lang="zh-CN" altLang="en-US" sz="2400" b="1" dirty="0">
                <a:latin typeface="微软雅黑" panose="020B0503020204020204" charset="-122"/>
                <a:ea typeface="微软雅黑" panose="020B0503020204020204" charset="-122"/>
                <a:cs typeface="微软雅黑" panose="020B0503020204020204" charset="-122"/>
              </a:rPr>
              <a:t> </a:t>
            </a:r>
            <a:endParaRPr lang="zh-CN" altLang="en-US" sz="24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dirty="0">
                <a:latin typeface="微软雅黑" panose="020B0503020204020204" charset="-122"/>
                <a:ea typeface="微软雅黑" panose="020B0503020204020204" charset="-122"/>
                <a:cs typeface="微软雅黑" panose="020B0503020204020204" charset="-122"/>
              </a:rPr>
              <a:t>         </a:t>
            </a:r>
            <a:r>
              <a:rPr lang="en-US" altLang="zh-CN" sz="2400" b="1" dirty="0">
                <a:latin typeface="微软雅黑" panose="020B0503020204020204" charset="-122"/>
                <a:ea typeface="微软雅黑" panose="020B0503020204020204" charset="-122"/>
                <a:cs typeface="微软雅黑" panose="020B0503020204020204" charset="-122"/>
              </a:rPr>
              <a:t>1</a:t>
            </a:r>
            <a:r>
              <a:rPr lang="zh-CN" altLang="en-US" sz="2400" b="1" dirty="0">
                <a:latin typeface="微软雅黑" panose="020B0503020204020204" charset="-122"/>
                <a:ea typeface="微软雅黑" panose="020B0503020204020204" charset="-122"/>
                <a:cs typeface="微软雅黑" panose="020B0503020204020204" charset="-122"/>
              </a:rPr>
              <a:t>分</a:t>
            </a:r>
            <a:r>
              <a:rPr lang="en-US" altLang="zh-CN" sz="2400" b="1" dirty="0">
                <a:latin typeface="微软雅黑" panose="020B0503020204020204" charset="-122"/>
                <a:ea typeface="微软雅黑" panose="020B0503020204020204" charset="-122"/>
                <a:cs typeface="微软雅黑" panose="020B0503020204020204" charset="-122"/>
              </a:rPr>
              <a:t>=7</a:t>
            </a:r>
            <a:r>
              <a:rPr lang="zh-CN" altLang="en-US" sz="2400" b="1" dirty="0">
                <a:latin typeface="微软雅黑" panose="020B0503020204020204" charset="-122"/>
                <a:ea typeface="微软雅黑" panose="020B0503020204020204" charset="-122"/>
                <a:cs typeface="微软雅黑" panose="020B0503020204020204" charset="-122"/>
              </a:rPr>
              <a:t>分</a:t>
            </a:r>
            <a:endParaRPr lang="zh-CN" altLang="en-US" sz="24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dirty="0">
                <a:latin typeface="微软雅黑" panose="020B0503020204020204" charset="-122"/>
                <a:ea typeface="微软雅黑" panose="020B0503020204020204" charset="-122"/>
                <a:cs typeface="微软雅黑" panose="020B0503020204020204" charset="-122"/>
              </a:rPr>
              <a:t>         </a:t>
            </a:r>
            <a:r>
              <a:rPr lang="en-US" altLang="zh-CN" sz="2400" b="1" dirty="0">
                <a:latin typeface="微软雅黑" panose="020B0503020204020204" charset="-122"/>
                <a:ea typeface="微软雅黑" panose="020B0503020204020204" charset="-122"/>
                <a:cs typeface="微软雅黑" panose="020B0503020204020204" charset="-122"/>
              </a:rPr>
              <a:t>2</a:t>
            </a:r>
            <a:r>
              <a:rPr lang="zh-CN" altLang="en-US" sz="2400" b="1" dirty="0">
                <a:latin typeface="微软雅黑" panose="020B0503020204020204" charset="-122"/>
                <a:ea typeface="微软雅黑" panose="020B0503020204020204" charset="-122"/>
                <a:cs typeface="微软雅黑" panose="020B0503020204020204" charset="-122"/>
              </a:rPr>
              <a:t>分</a:t>
            </a:r>
            <a:r>
              <a:rPr lang="en-US" altLang="zh-CN" sz="2400" b="1" dirty="0">
                <a:latin typeface="微软雅黑" panose="020B0503020204020204" charset="-122"/>
                <a:ea typeface="微软雅黑" panose="020B0503020204020204" charset="-122"/>
                <a:cs typeface="微软雅黑" panose="020B0503020204020204" charset="-122"/>
              </a:rPr>
              <a:t>=6</a:t>
            </a:r>
            <a:r>
              <a:rPr lang="zh-CN" altLang="en-US" sz="2400" b="1" dirty="0">
                <a:latin typeface="微软雅黑" panose="020B0503020204020204" charset="-122"/>
                <a:ea typeface="微软雅黑" panose="020B0503020204020204" charset="-122"/>
                <a:cs typeface="微软雅黑" panose="020B0503020204020204" charset="-122"/>
              </a:rPr>
              <a:t>分</a:t>
            </a:r>
            <a:endParaRPr lang="zh-CN" altLang="en-US" sz="24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dirty="0">
                <a:latin typeface="微软雅黑" panose="020B0503020204020204" charset="-122"/>
                <a:ea typeface="微软雅黑" panose="020B0503020204020204" charset="-122"/>
                <a:cs typeface="微软雅黑" panose="020B0503020204020204" charset="-122"/>
              </a:rPr>
              <a:t>         </a:t>
            </a:r>
            <a:r>
              <a:rPr lang="en-US" altLang="zh-CN" sz="2400" b="1" dirty="0">
                <a:latin typeface="微软雅黑" panose="020B0503020204020204" charset="-122"/>
                <a:ea typeface="微软雅黑" panose="020B0503020204020204" charset="-122"/>
                <a:cs typeface="微软雅黑" panose="020B0503020204020204" charset="-122"/>
              </a:rPr>
              <a:t>3</a:t>
            </a:r>
            <a:r>
              <a:rPr lang="zh-CN" altLang="en-US" sz="2400" b="1" dirty="0">
                <a:latin typeface="微软雅黑" panose="020B0503020204020204" charset="-122"/>
                <a:ea typeface="微软雅黑" panose="020B0503020204020204" charset="-122"/>
                <a:cs typeface="微软雅黑" panose="020B0503020204020204" charset="-122"/>
              </a:rPr>
              <a:t>分</a:t>
            </a:r>
            <a:r>
              <a:rPr lang="en-US" altLang="zh-CN" sz="2400" b="1" dirty="0">
                <a:latin typeface="微软雅黑" panose="020B0503020204020204" charset="-122"/>
                <a:ea typeface="微软雅黑" panose="020B0503020204020204" charset="-122"/>
                <a:cs typeface="微软雅黑" panose="020B0503020204020204" charset="-122"/>
              </a:rPr>
              <a:t>=5</a:t>
            </a:r>
            <a:r>
              <a:rPr lang="zh-CN" altLang="en-US" sz="2400" b="1" dirty="0">
                <a:latin typeface="微软雅黑" panose="020B0503020204020204" charset="-122"/>
                <a:ea typeface="微软雅黑" panose="020B0503020204020204" charset="-122"/>
                <a:cs typeface="微软雅黑" panose="020B0503020204020204" charset="-122"/>
              </a:rPr>
              <a:t>分</a:t>
            </a:r>
            <a:endParaRPr lang="zh-CN" altLang="en-US" sz="2400" b="1" dirty="0">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dirty="0">
                <a:latin typeface="微软雅黑" panose="020B0503020204020204" charset="-122"/>
                <a:ea typeface="微软雅黑" panose="020B0503020204020204" charset="-122"/>
                <a:cs typeface="微软雅黑" panose="020B0503020204020204" charset="-122"/>
              </a:rPr>
              <a:t>         </a:t>
            </a:r>
            <a:r>
              <a:rPr lang="en-US" altLang="zh-CN" sz="2400" b="1" dirty="0">
                <a:latin typeface="微软雅黑" panose="020B0503020204020204" charset="-122"/>
                <a:ea typeface="微软雅黑" panose="020B0503020204020204" charset="-122"/>
                <a:cs typeface="微软雅黑" panose="020B0503020204020204" charset="-122"/>
              </a:rPr>
              <a:t>4</a:t>
            </a:r>
            <a:r>
              <a:rPr lang="zh-CN" altLang="en-US" sz="2400" b="1" dirty="0">
                <a:latin typeface="微软雅黑" panose="020B0503020204020204" charset="-122"/>
                <a:ea typeface="微软雅黑" panose="020B0503020204020204" charset="-122"/>
                <a:cs typeface="微软雅黑" panose="020B0503020204020204" charset="-122"/>
              </a:rPr>
              <a:t>分</a:t>
            </a:r>
            <a:r>
              <a:rPr lang="en-US" altLang="zh-CN" sz="2400" b="1" dirty="0">
                <a:latin typeface="微软雅黑" panose="020B0503020204020204" charset="-122"/>
                <a:ea typeface="微软雅黑" panose="020B0503020204020204" charset="-122"/>
                <a:cs typeface="微软雅黑" panose="020B0503020204020204" charset="-122"/>
              </a:rPr>
              <a:t>=4</a:t>
            </a:r>
            <a:r>
              <a:rPr lang="zh-CN" altLang="en-US" sz="2400" b="1" dirty="0">
                <a:latin typeface="微软雅黑" panose="020B0503020204020204" charset="-122"/>
                <a:ea typeface="微软雅黑" panose="020B0503020204020204" charset="-122"/>
                <a:cs typeface="微软雅黑" panose="020B0503020204020204" charset="-122"/>
              </a:rPr>
              <a:t>分</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8715375" y="1097280"/>
            <a:ext cx="4671695" cy="5077460"/>
          </a:xfrm>
          <a:prstGeom prst="rect">
            <a:avLst/>
          </a:prstGeom>
          <a:noFill/>
        </p:spPr>
        <p:txBody>
          <a:bodyPr wrap="square" rtlCol="0" anchor="t">
            <a:spAutoFit/>
          </a:bodyPr>
          <a:lstStyle/>
          <a:p>
            <a:pPr algn="just">
              <a:lnSpc>
                <a:spcPct val="150000"/>
              </a:lnSpc>
              <a:buClrTx/>
              <a:buSzTx/>
              <a:buFontTx/>
            </a:pPr>
            <a:r>
              <a:rPr lang="zh-CN" altLang="en-US" sz="2400" b="1">
                <a:latin typeface="微软雅黑" panose="020B0503020204020204" charset="-122"/>
                <a:ea typeface="微软雅黑" panose="020B0503020204020204" charset="-122"/>
                <a:cs typeface="微软雅黑" panose="020B0503020204020204" charset="-122"/>
              </a:rPr>
              <a:t>（第</a:t>
            </a:r>
            <a:r>
              <a:rPr lang="en-US" altLang="zh-CN" sz="2400" b="1">
                <a:latin typeface="微软雅黑" panose="020B0503020204020204" charset="-122"/>
                <a:ea typeface="微软雅黑" panose="020B0503020204020204" charset="-122"/>
                <a:cs typeface="微软雅黑" panose="020B0503020204020204" charset="-122"/>
              </a:rPr>
              <a:t>1+6</a:t>
            </a:r>
            <a:r>
              <a:rPr lang="zh-CN" altLang="en-US" sz="2400" b="1">
                <a:latin typeface="微软雅黑" panose="020B0503020204020204" charset="-122"/>
                <a:ea typeface="微软雅黑" panose="020B0503020204020204" charset="-122"/>
                <a:cs typeface="微软雅黑" panose="020B0503020204020204" charset="-122"/>
              </a:rPr>
              <a:t>题）</a:t>
            </a:r>
            <a:r>
              <a:rPr lang="en-US" altLang="zh-CN" sz="2400" b="1">
                <a:latin typeface="微软雅黑" panose="020B0503020204020204" charset="-122"/>
                <a:ea typeface="微软雅黑" panose="020B0503020204020204" charset="-122"/>
                <a:cs typeface="微软雅黑" panose="020B0503020204020204" charset="-122"/>
              </a:rPr>
              <a:t>/2</a:t>
            </a: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a:latin typeface="微软雅黑" panose="020B0503020204020204" charset="-122"/>
                <a:ea typeface="微软雅黑" panose="020B0503020204020204" charset="-122"/>
                <a:cs typeface="微软雅黑" panose="020B0503020204020204" charset="-122"/>
                <a:sym typeface="+mn-ea"/>
              </a:rPr>
              <a:t>（第</a:t>
            </a:r>
            <a:r>
              <a:rPr lang="en-US" altLang="zh-CN" sz="2400" b="1">
                <a:latin typeface="微软雅黑" panose="020B0503020204020204" charset="-122"/>
                <a:ea typeface="微软雅黑" panose="020B0503020204020204" charset="-122"/>
                <a:cs typeface="微软雅黑" panose="020B0503020204020204" charset="-122"/>
                <a:sym typeface="+mn-ea"/>
              </a:rPr>
              <a:t>2+7</a:t>
            </a:r>
            <a:r>
              <a:rPr lang="zh-CN" altLang="en-US" sz="2400" b="1">
                <a:latin typeface="微软雅黑" panose="020B0503020204020204" charset="-122"/>
                <a:ea typeface="微软雅黑" panose="020B0503020204020204" charset="-122"/>
                <a:cs typeface="微软雅黑" panose="020B0503020204020204" charset="-122"/>
                <a:sym typeface="+mn-ea"/>
              </a:rPr>
              <a:t>题）</a:t>
            </a:r>
            <a:r>
              <a:rPr lang="en-US" altLang="zh-CN" sz="2400" b="1">
                <a:latin typeface="微软雅黑" panose="020B0503020204020204" charset="-122"/>
                <a:ea typeface="微软雅黑" panose="020B0503020204020204" charset="-122"/>
                <a:cs typeface="微软雅黑" panose="020B0503020204020204" charset="-122"/>
                <a:sym typeface="+mn-ea"/>
              </a:rPr>
              <a:t>/2</a:t>
            </a: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a:latin typeface="微软雅黑" panose="020B0503020204020204" charset="-122"/>
                <a:ea typeface="微软雅黑" panose="020B0503020204020204" charset="-122"/>
                <a:cs typeface="微软雅黑" panose="020B0503020204020204" charset="-122"/>
                <a:sym typeface="+mn-ea"/>
              </a:rPr>
              <a:t>（第</a:t>
            </a:r>
            <a:r>
              <a:rPr lang="en-US" altLang="zh-CN" sz="2400" b="1">
                <a:latin typeface="微软雅黑" panose="020B0503020204020204" charset="-122"/>
                <a:ea typeface="微软雅黑" panose="020B0503020204020204" charset="-122"/>
                <a:cs typeface="微软雅黑" panose="020B0503020204020204" charset="-122"/>
                <a:sym typeface="+mn-ea"/>
              </a:rPr>
              <a:t>3+8</a:t>
            </a:r>
            <a:r>
              <a:rPr lang="zh-CN" altLang="en-US" sz="2400" b="1">
                <a:latin typeface="微软雅黑" panose="020B0503020204020204" charset="-122"/>
                <a:ea typeface="微软雅黑" panose="020B0503020204020204" charset="-122"/>
                <a:cs typeface="微软雅黑" panose="020B0503020204020204" charset="-122"/>
                <a:sym typeface="+mn-ea"/>
              </a:rPr>
              <a:t>题）</a:t>
            </a:r>
            <a:r>
              <a:rPr lang="en-US" altLang="zh-CN" sz="2400" b="1">
                <a:latin typeface="微软雅黑" panose="020B0503020204020204" charset="-122"/>
                <a:ea typeface="微软雅黑" panose="020B0503020204020204" charset="-122"/>
                <a:cs typeface="微软雅黑" panose="020B0503020204020204" charset="-122"/>
                <a:sym typeface="+mn-ea"/>
              </a:rPr>
              <a:t>/2</a:t>
            </a: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a:latin typeface="微软雅黑" panose="020B0503020204020204" charset="-122"/>
                <a:ea typeface="微软雅黑" panose="020B0503020204020204" charset="-122"/>
                <a:cs typeface="微软雅黑" panose="020B0503020204020204" charset="-122"/>
                <a:sym typeface="+mn-ea"/>
              </a:rPr>
              <a:t>（第</a:t>
            </a:r>
            <a:r>
              <a:rPr lang="en-US" altLang="zh-CN" sz="2400" b="1">
                <a:latin typeface="微软雅黑" panose="020B0503020204020204" charset="-122"/>
                <a:ea typeface="微软雅黑" panose="020B0503020204020204" charset="-122"/>
                <a:cs typeface="微软雅黑" panose="020B0503020204020204" charset="-122"/>
                <a:sym typeface="+mn-ea"/>
              </a:rPr>
              <a:t>4+9</a:t>
            </a:r>
            <a:r>
              <a:rPr lang="zh-CN" altLang="en-US" sz="2400" b="1">
                <a:latin typeface="微软雅黑" panose="020B0503020204020204" charset="-122"/>
                <a:ea typeface="微软雅黑" panose="020B0503020204020204" charset="-122"/>
                <a:cs typeface="微软雅黑" panose="020B0503020204020204" charset="-122"/>
                <a:sym typeface="+mn-ea"/>
              </a:rPr>
              <a:t>题）</a:t>
            </a:r>
            <a:r>
              <a:rPr lang="en-US" altLang="zh-CN" sz="2400" b="1">
                <a:latin typeface="微软雅黑" panose="020B0503020204020204" charset="-122"/>
                <a:ea typeface="微软雅黑" panose="020B0503020204020204" charset="-122"/>
                <a:cs typeface="微软雅黑" panose="020B0503020204020204" charset="-122"/>
                <a:sym typeface="+mn-ea"/>
              </a:rPr>
              <a:t>/2</a:t>
            </a: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endParaRPr lang="zh-CN" altLang="en-US" sz="2400" b="1">
              <a:latin typeface="微软雅黑" panose="020B0503020204020204" charset="-122"/>
              <a:ea typeface="微软雅黑" panose="020B0503020204020204" charset="-122"/>
              <a:cs typeface="微软雅黑" panose="020B0503020204020204" charset="-122"/>
            </a:endParaRPr>
          </a:p>
          <a:p>
            <a:pPr algn="just">
              <a:lnSpc>
                <a:spcPct val="150000"/>
              </a:lnSpc>
              <a:buClrTx/>
              <a:buSzTx/>
              <a:buFontTx/>
            </a:pPr>
            <a:r>
              <a:rPr lang="zh-CN" altLang="en-US" sz="2400" b="1">
                <a:latin typeface="微软雅黑" panose="020B0503020204020204" charset="-122"/>
                <a:ea typeface="微软雅黑" panose="020B0503020204020204" charset="-122"/>
                <a:cs typeface="微软雅黑" panose="020B0503020204020204" charset="-122"/>
                <a:sym typeface="+mn-ea"/>
              </a:rPr>
              <a:t>（第</a:t>
            </a:r>
            <a:r>
              <a:rPr lang="en-US" altLang="zh-CN" sz="2400" b="1">
                <a:latin typeface="微软雅黑" panose="020B0503020204020204" charset="-122"/>
                <a:ea typeface="微软雅黑" panose="020B0503020204020204" charset="-122"/>
                <a:cs typeface="微软雅黑" panose="020B0503020204020204" charset="-122"/>
                <a:sym typeface="+mn-ea"/>
              </a:rPr>
              <a:t>5+10</a:t>
            </a:r>
            <a:r>
              <a:rPr lang="zh-CN" altLang="en-US" sz="2400" b="1">
                <a:latin typeface="微软雅黑" panose="020B0503020204020204" charset="-122"/>
                <a:ea typeface="微软雅黑" panose="020B0503020204020204" charset="-122"/>
                <a:cs typeface="微软雅黑" panose="020B0503020204020204" charset="-122"/>
                <a:sym typeface="+mn-ea"/>
              </a:rPr>
              <a:t>题）</a:t>
            </a:r>
            <a:r>
              <a:rPr lang="en-US" altLang="zh-CN" sz="2400" b="1">
                <a:latin typeface="微软雅黑" panose="020B0503020204020204" charset="-122"/>
                <a:ea typeface="微软雅黑" panose="020B0503020204020204" charset="-122"/>
                <a:cs typeface="微软雅黑" panose="020B0503020204020204" charset="-122"/>
                <a:sym typeface="+mn-ea"/>
              </a:rPr>
              <a:t>/2</a:t>
            </a:r>
            <a:endParaRPr lang="zh-CN" altLang="en-US" sz="2400" b="1">
              <a:latin typeface="微软雅黑" panose="020B0503020204020204" charset="-122"/>
              <a:ea typeface="微软雅黑" panose="020B0503020204020204" charset="-122"/>
              <a:cs typeface="微软雅黑" panose="020B0503020204020204" charset="-122"/>
            </a:endParaRPr>
          </a:p>
        </p:txBody>
      </p:sp>
      <p:cxnSp>
        <p:nvCxnSpPr>
          <p:cNvPr id="12" name="直接连接符 11"/>
          <p:cNvCxnSpPr>
            <a:stCxn id="3" idx="3"/>
          </p:cNvCxnSpPr>
          <p:nvPr/>
        </p:nvCxnSpPr>
        <p:spPr>
          <a:xfrm>
            <a:off x="7743825" y="1584325"/>
            <a:ext cx="650875" cy="9525"/>
          </a:xfrm>
          <a:prstGeom prst="line">
            <a:avLst/>
          </a:prstGeom>
          <a:ln w="28575">
            <a:tailEnd type="arrow" w="med" len="med"/>
          </a:ln>
        </p:spPr>
        <p:style>
          <a:lnRef idx="1">
            <a:schemeClr val="accent2"/>
          </a:lnRef>
          <a:fillRef idx="0">
            <a:schemeClr val="accent2"/>
          </a:fillRef>
          <a:effectRef idx="0">
            <a:schemeClr val="accent2"/>
          </a:effectRef>
          <a:fontRef idx="minor">
            <a:schemeClr val="tx1"/>
          </a:fontRef>
        </p:style>
      </p:cxnSp>
      <p:cxnSp>
        <p:nvCxnSpPr>
          <p:cNvPr id="14" name="直接连接符 13"/>
          <p:cNvCxnSpPr/>
          <p:nvPr/>
        </p:nvCxnSpPr>
        <p:spPr>
          <a:xfrm>
            <a:off x="7743825" y="2592705"/>
            <a:ext cx="650875" cy="9525"/>
          </a:xfrm>
          <a:prstGeom prst="line">
            <a:avLst/>
          </a:prstGeom>
          <a:ln w="28575">
            <a:tailEnd type="arrow" w="med" len="med"/>
          </a:ln>
        </p:spPr>
        <p:style>
          <a:lnRef idx="1">
            <a:schemeClr val="accent2"/>
          </a:lnRef>
          <a:fillRef idx="0">
            <a:schemeClr val="accent2"/>
          </a:fillRef>
          <a:effectRef idx="0">
            <a:schemeClr val="accent2"/>
          </a:effectRef>
          <a:fontRef idx="minor">
            <a:schemeClr val="tx1"/>
          </a:fontRef>
        </p:style>
      </p:cxnSp>
      <p:cxnSp>
        <p:nvCxnSpPr>
          <p:cNvPr id="15" name="直接连接符 14"/>
          <p:cNvCxnSpPr/>
          <p:nvPr/>
        </p:nvCxnSpPr>
        <p:spPr>
          <a:xfrm>
            <a:off x="7743825" y="3655060"/>
            <a:ext cx="650875" cy="9525"/>
          </a:xfrm>
          <a:prstGeom prst="line">
            <a:avLst/>
          </a:prstGeom>
          <a:ln w="28575">
            <a:tailEnd type="arrow" w="med" len="med"/>
          </a:ln>
        </p:spPr>
        <p:style>
          <a:lnRef idx="1">
            <a:schemeClr val="accent2"/>
          </a:lnRef>
          <a:fillRef idx="0">
            <a:schemeClr val="accent2"/>
          </a:fillRef>
          <a:effectRef idx="0">
            <a:schemeClr val="accent2"/>
          </a:effectRef>
          <a:fontRef idx="minor">
            <a:schemeClr val="tx1"/>
          </a:fontRef>
        </p:style>
      </p:cxnSp>
      <p:cxnSp>
        <p:nvCxnSpPr>
          <p:cNvPr id="17" name="直接连接符 16"/>
          <p:cNvCxnSpPr/>
          <p:nvPr/>
        </p:nvCxnSpPr>
        <p:spPr>
          <a:xfrm>
            <a:off x="7662545" y="5813425"/>
            <a:ext cx="650875" cy="9525"/>
          </a:xfrm>
          <a:prstGeom prst="line">
            <a:avLst/>
          </a:prstGeom>
          <a:ln w="28575">
            <a:tailEnd type="arrow" w="med" len="med"/>
          </a:ln>
        </p:spPr>
        <p:style>
          <a:lnRef idx="1">
            <a:schemeClr val="accent2"/>
          </a:lnRef>
          <a:fillRef idx="0">
            <a:schemeClr val="accent2"/>
          </a:fillRef>
          <a:effectRef idx="0">
            <a:schemeClr val="accent2"/>
          </a:effectRef>
          <a:fontRef idx="minor">
            <a:schemeClr val="tx1"/>
          </a:fontRef>
        </p:style>
      </p:cxnSp>
      <p:cxnSp>
        <p:nvCxnSpPr>
          <p:cNvPr id="19" name="直接连接符 18"/>
          <p:cNvCxnSpPr/>
          <p:nvPr/>
        </p:nvCxnSpPr>
        <p:spPr>
          <a:xfrm>
            <a:off x="8432800" y="4781550"/>
            <a:ext cx="444500" cy="12700"/>
          </a:xfrm>
          <a:prstGeom prst="line">
            <a:avLst/>
          </a:prstGeom>
          <a:ln w="28575">
            <a:tailEnd type="arrow"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bldLvl="0" animBg="1"/>
      <p:bldP spid="9"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测一测</a:t>
            </a:r>
            <a:endParaRPr lang="zh-CN" altLang="en-US" sz="3600" b="1" dirty="0"/>
          </a:p>
        </p:txBody>
      </p:sp>
      <p:pic>
        <p:nvPicPr>
          <p:cNvPr id="2" name="图片 1" descr="大五人格测试"/>
          <p:cNvPicPr>
            <a:picLocks noChangeAspect="1"/>
          </p:cNvPicPr>
          <p:nvPr/>
        </p:nvPicPr>
        <p:blipFill>
          <a:blip r:embed="rId3"/>
          <a:srcRect l="15870" t="13694" r="14898" b="33833"/>
          <a:stretch>
            <a:fillRect/>
          </a:stretch>
        </p:blipFill>
        <p:spPr>
          <a:xfrm>
            <a:off x="445770" y="1283970"/>
            <a:ext cx="4990465" cy="5223510"/>
          </a:xfrm>
          <a:prstGeom prst="rect">
            <a:avLst/>
          </a:prstGeom>
        </p:spPr>
      </p:pic>
      <p:sp>
        <p:nvSpPr>
          <p:cNvPr id="5" name="文本框 4"/>
          <p:cNvSpPr txBox="1"/>
          <p:nvPr/>
        </p:nvSpPr>
        <p:spPr>
          <a:xfrm>
            <a:off x="5793740" y="2097405"/>
            <a:ext cx="3314700" cy="953135"/>
          </a:xfrm>
          <a:prstGeom prst="rect">
            <a:avLst/>
          </a:prstGeom>
          <a:noFill/>
        </p:spPr>
        <p:txBody>
          <a:bodyPr wrap="square" rtlCol="0">
            <a:spAutoFit/>
          </a:bodyPr>
          <a:p>
            <a:r>
              <a:rPr lang="zh-CN" altLang="en-US" sz="2800"/>
              <a:t>账号：学号</a:t>
            </a:r>
            <a:endParaRPr lang="zh-CN" altLang="en-US" sz="2800"/>
          </a:p>
          <a:p>
            <a:r>
              <a:rPr lang="zh-CN" altLang="en-US" sz="2800"/>
              <a:t>初始密码：</a:t>
            </a:r>
            <a:r>
              <a:rPr lang="en-US" altLang="zh-CN" sz="2800"/>
              <a:t>123456</a:t>
            </a:r>
            <a:endParaRPr lang="en-US" altLang="zh-CN" sz="2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18" name="文本框 17"/>
          <p:cNvSpPr txBox="1"/>
          <p:nvPr/>
        </p:nvSpPr>
        <p:spPr>
          <a:xfrm>
            <a:off x="3766185" y="518795"/>
            <a:ext cx="10309860" cy="737235"/>
          </a:xfrm>
          <a:prstGeom prst="rect">
            <a:avLst/>
          </a:prstGeom>
          <a:noFill/>
        </p:spPr>
        <p:txBody>
          <a:bodyPr wrap="square" rtlCol="0" anchor="t">
            <a:spAutoFit/>
          </a:bodyPr>
          <a:lstStyle/>
          <a:p>
            <a:pPr algn="just">
              <a:lnSpc>
                <a:spcPct val="150000"/>
              </a:lnSpc>
              <a:buClrTx/>
              <a:buSzTx/>
              <a:buFontTx/>
            </a:pP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rPr>
              <a:t>制作自己的人格雷达图</a:t>
            </a:r>
            <a:endParaRPr lang="zh-CN" altLang="en-US" sz="28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timg2"/>
          <p:cNvPicPr>
            <a:picLocks noChangeAspect="1"/>
          </p:cNvPicPr>
          <p:nvPr/>
        </p:nvPicPr>
        <p:blipFill>
          <a:blip r:embed="rId3"/>
          <a:srcRect l="26219" t="14793" r="25938" b="27420"/>
          <a:stretch>
            <a:fillRect/>
          </a:stretch>
        </p:blipFill>
        <p:spPr>
          <a:xfrm>
            <a:off x="4025265" y="2033905"/>
            <a:ext cx="3266440" cy="3241040"/>
          </a:xfrm>
          <a:prstGeom prst="ellipse">
            <a:avLst/>
          </a:prstGeom>
        </p:spPr>
      </p:pic>
      <p:sp>
        <p:nvSpPr>
          <p:cNvPr id="3" name="文本框 2"/>
          <p:cNvSpPr txBox="1"/>
          <p:nvPr/>
        </p:nvSpPr>
        <p:spPr>
          <a:xfrm>
            <a:off x="6678809" y="1894205"/>
            <a:ext cx="1436612" cy="461665"/>
          </a:xfrm>
          <a:prstGeom prst="rect">
            <a:avLst/>
          </a:prstGeom>
          <a:noFill/>
        </p:spPr>
        <p:txBody>
          <a:bodyPr wrap="none" rtlCol="0" anchor="t">
            <a:spAutoFit/>
          </a:bodyPr>
          <a:lstStyle/>
          <a:p>
            <a:pPr algn="ctr"/>
            <a:r>
              <a:rPr lang="en-US" altLang="zh-CN" sz="2400" b="1" dirty="0">
                <a:sym typeface="+mn-ea"/>
              </a:rPr>
              <a:t>E  </a:t>
            </a:r>
            <a:r>
              <a:rPr lang="zh-CN" altLang="en-US" sz="2400" b="1" dirty="0">
                <a:sym typeface="+mn-ea"/>
              </a:rPr>
              <a:t>外倾性</a:t>
            </a:r>
            <a:endParaRPr lang="zh-CN" altLang="en-US" sz="2400" dirty="0"/>
          </a:p>
        </p:txBody>
      </p:sp>
      <p:sp>
        <p:nvSpPr>
          <p:cNvPr id="4" name="文本框 3"/>
          <p:cNvSpPr txBox="1"/>
          <p:nvPr/>
        </p:nvSpPr>
        <p:spPr>
          <a:xfrm>
            <a:off x="7123394" y="4075430"/>
            <a:ext cx="1484702" cy="461665"/>
          </a:xfrm>
          <a:prstGeom prst="rect">
            <a:avLst/>
          </a:prstGeom>
          <a:noFill/>
        </p:spPr>
        <p:txBody>
          <a:bodyPr wrap="none" rtlCol="0" anchor="t">
            <a:spAutoFit/>
          </a:bodyPr>
          <a:lstStyle/>
          <a:p>
            <a:pPr algn="ctr"/>
            <a:r>
              <a:rPr lang="en-US" altLang="zh-CN" sz="2400" b="1" dirty="0">
                <a:sym typeface="+mn-ea"/>
              </a:rPr>
              <a:t>A  </a:t>
            </a:r>
            <a:r>
              <a:rPr lang="zh-CN" altLang="en-US" sz="2400" b="1" dirty="0">
                <a:sym typeface="+mn-ea"/>
              </a:rPr>
              <a:t>宜人性</a:t>
            </a:r>
            <a:endParaRPr lang="zh-CN" altLang="en-US" sz="2400" dirty="0"/>
          </a:p>
        </p:txBody>
      </p:sp>
      <p:sp>
        <p:nvSpPr>
          <p:cNvPr id="5" name="文本框 4"/>
          <p:cNvSpPr txBox="1"/>
          <p:nvPr/>
        </p:nvSpPr>
        <p:spPr>
          <a:xfrm>
            <a:off x="5034280" y="5388610"/>
            <a:ext cx="1454150" cy="460375"/>
          </a:xfrm>
          <a:prstGeom prst="rect">
            <a:avLst/>
          </a:prstGeom>
          <a:noFill/>
        </p:spPr>
        <p:txBody>
          <a:bodyPr wrap="none" rtlCol="0" anchor="t">
            <a:spAutoFit/>
          </a:bodyPr>
          <a:lstStyle/>
          <a:p>
            <a:pPr algn="ctr"/>
            <a:r>
              <a:rPr lang="en-US" altLang="zh-CN" sz="2400" b="1" dirty="0">
                <a:sym typeface="+mn-ea"/>
              </a:rPr>
              <a:t>C  </a:t>
            </a:r>
            <a:r>
              <a:rPr lang="zh-CN" altLang="en-US" sz="2400" b="1" dirty="0">
                <a:sym typeface="+mn-ea"/>
              </a:rPr>
              <a:t>尽责性</a:t>
            </a:r>
            <a:endParaRPr lang="zh-CN" altLang="en-US" sz="2400"/>
          </a:p>
        </p:txBody>
      </p:sp>
      <p:sp>
        <p:nvSpPr>
          <p:cNvPr id="6" name="文本框 5"/>
          <p:cNvSpPr txBox="1"/>
          <p:nvPr/>
        </p:nvSpPr>
        <p:spPr>
          <a:xfrm>
            <a:off x="2014220" y="4075430"/>
            <a:ext cx="2108200" cy="460375"/>
          </a:xfrm>
          <a:prstGeom prst="rect">
            <a:avLst/>
          </a:prstGeom>
          <a:noFill/>
        </p:spPr>
        <p:txBody>
          <a:bodyPr wrap="none" rtlCol="0" anchor="t">
            <a:spAutoFit/>
          </a:bodyPr>
          <a:lstStyle/>
          <a:p>
            <a:r>
              <a:rPr lang="en-US" altLang="zh-CN" sz="2400" b="1" dirty="0">
                <a:sym typeface="+mn-ea"/>
              </a:rPr>
              <a:t>N  </a:t>
            </a:r>
            <a:r>
              <a:rPr lang="zh-CN" altLang="en-US" sz="2400" b="1" dirty="0">
                <a:sym typeface="+mn-ea"/>
              </a:rPr>
              <a:t>情绪稳定性</a:t>
            </a:r>
            <a:endParaRPr lang="zh-CN" altLang="en-US" sz="2400"/>
          </a:p>
        </p:txBody>
      </p:sp>
      <p:sp>
        <p:nvSpPr>
          <p:cNvPr id="7" name="文本框 6"/>
          <p:cNvSpPr txBox="1"/>
          <p:nvPr/>
        </p:nvSpPr>
        <p:spPr>
          <a:xfrm>
            <a:off x="3382645" y="1894205"/>
            <a:ext cx="1411605" cy="460375"/>
          </a:xfrm>
          <a:prstGeom prst="rect">
            <a:avLst/>
          </a:prstGeom>
          <a:noFill/>
        </p:spPr>
        <p:txBody>
          <a:bodyPr wrap="none" rtlCol="0" anchor="t">
            <a:spAutoFit/>
          </a:bodyPr>
          <a:lstStyle/>
          <a:p>
            <a:pPr algn="ctr"/>
            <a:r>
              <a:rPr lang="en-US" altLang="zh-CN" sz="2400" b="1" dirty="0">
                <a:sym typeface="+mn-ea"/>
              </a:rPr>
              <a:t>O </a:t>
            </a:r>
            <a:r>
              <a:rPr lang="zh-CN" altLang="en-US" sz="2400" b="1" dirty="0">
                <a:sym typeface="+mn-ea"/>
              </a:rPr>
              <a:t>开放性</a:t>
            </a:r>
            <a:endParaRPr lang="zh-CN" altLang="en-US"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graphicFrame>
        <p:nvGraphicFramePr>
          <p:cNvPr id="8" name="表格 8"/>
          <p:cNvGraphicFramePr>
            <a:graphicFrameLocks noGrp="1"/>
          </p:cNvGraphicFramePr>
          <p:nvPr/>
        </p:nvGraphicFramePr>
        <p:xfrm>
          <a:off x="356062" y="1162040"/>
          <a:ext cx="11479876" cy="5130213"/>
        </p:xfrm>
        <a:graphic>
          <a:graphicData uri="http://schemas.openxmlformats.org/drawingml/2006/table">
            <a:tbl>
              <a:tblPr firstRow="1" bandRow="1">
                <a:tableStyleId>{85BE263C-DBD7-4A20-BB59-AAB30ACAA65A}</a:tableStyleId>
              </a:tblPr>
              <a:tblGrid>
                <a:gridCol w="4389202"/>
                <a:gridCol w="2268577"/>
                <a:gridCol w="4822097"/>
              </a:tblGrid>
              <a:tr h="753839">
                <a:tc>
                  <a:txBody>
                    <a:bodyPr/>
                    <a:lstStyle/>
                    <a:p>
                      <a:pPr algn="ctr"/>
                      <a:r>
                        <a:rPr lang="zh-CN" altLang="en-US" sz="2000" b="1" dirty="0"/>
                        <a:t>高分者人格特质（＞</a:t>
                      </a:r>
                      <a:r>
                        <a:rPr lang="en-US" altLang="zh-CN" sz="2000" b="1" dirty="0"/>
                        <a:t>6</a:t>
                      </a:r>
                      <a:r>
                        <a:rPr lang="zh-CN" altLang="en-US" sz="2000" b="1" dirty="0"/>
                        <a:t>分）</a:t>
                      </a:r>
                      <a:endParaRPr lang="zh-CN" altLang="en-US" sz="2000" b="1" dirty="0"/>
                    </a:p>
                  </a:txBody>
                  <a:tcPr anchor="ctr"/>
                </a:tc>
                <a:tc>
                  <a:txBody>
                    <a:bodyPr/>
                    <a:lstStyle/>
                    <a:p>
                      <a:pPr algn="ctr"/>
                      <a:r>
                        <a:rPr lang="zh-CN" altLang="en-US" sz="2000" b="1" dirty="0"/>
                        <a:t>维度</a:t>
                      </a:r>
                      <a:endParaRPr lang="zh-CN" altLang="en-US" sz="2000" b="1" dirty="0"/>
                    </a:p>
                  </a:txBody>
                  <a:tcPr anchor="ctr"/>
                </a:tc>
                <a:tc>
                  <a:txBody>
                    <a:bodyPr/>
                    <a:lstStyle/>
                    <a:p>
                      <a:pPr algn="ctr"/>
                      <a:r>
                        <a:rPr lang="zh-CN" altLang="en-US" sz="2000" b="1" dirty="0"/>
                        <a:t>低分者人格特质（＜</a:t>
                      </a:r>
                      <a:r>
                        <a:rPr lang="en-US" altLang="zh-CN" sz="2000" b="1" dirty="0"/>
                        <a:t>3</a:t>
                      </a:r>
                      <a:r>
                        <a:rPr lang="zh-CN" altLang="en-US" sz="2000" b="1" dirty="0"/>
                        <a:t>分）</a:t>
                      </a:r>
                      <a:endParaRPr lang="zh-CN" altLang="en-US" sz="2000" b="1" dirty="0"/>
                    </a:p>
                  </a:txBody>
                  <a:tcPr anchor="ctr"/>
                </a:tc>
              </a:tr>
              <a:tr h="829122">
                <a:tc>
                  <a:txBody>
                    <a:bodyPr/>
                    <a:lstStyle/>
                    <a:p>
                      <a:pPr algn="l"/>
                      <a:r>
                        <a:rPr lang="zh-CN" altLang="en-US" sz="2000" dirty="0"/>
                        <a:t> 认真、勤奋、井井有条、守时</a:t>
                      </a:r>
                      <a:endParaRPr lang="zh-CN" altLang="en-US" sz="2000" dirty="0"/>
                    </a:p>
                  </a:txBody>
                  <a:tcPr anchor="ctr"/>
                </a:tc>
                <a:tc>
                  <a:txBody>
                    <a:bodyPr/>
                    <a:lstStyle/>
                    <a:p>
                      <a:pPr algn="ctr"/>
                      <a:r>
                        <a:rPr lang="en-US" altLang="zh-CN" sz="2000" b="1" dirty="0"/>
                        <a:t>C</a:t>
                      </a:r>
                      <a:r>
                        <a:rPr lang="zh-CN" altLang="en-US" sz="2000" b="1" dirty="0"/>
                        <a:t>尽责性</a:t>
                      </a:r>
                      <a:endParaRPr lang="zh-CN" altLang="en-US" sz="2000" b="1" dirty="0"/>
                    </a:p>
                  </a:txBody>
                  <a:tcPr anchor="ctr"/>
                </a:tc>
                <a:tc>
                  <a:txBody>
                    <a:bodyPr/>
                    <a:lstStyle/>
                    <a:p>
                      <a:pPr algn="l"/>
                      <a:r>
                        <a:rPr lang="zh-CN" altLang="en-US" sz="2000" dirty="0"/>
                        <a:t>马虎、懒惰、杂乱无章、不守时</a:t>
                      </a:r>
                      <a:endParaRPr lang="zh-CN" altLang="en-US" sz="2000" dirty="0"/>
                    </a:p>
                  </a:txBody>
                  <a:tcPr anchor="ctr"/>
                </a:tc>
              </a:tr>
              <a:tr h="785789">
                <a:tc>
                  <a:txBody>
                    <a:bodyPr/>
                    <a:lstStyle/>
                    <a:p>
                      <a:pPr algn="l"/>
                      <a:r>
                        <a:rPr lang="zh-CN" altLang="en-US" sz="2000" dirty="0"/>
                        <a:t> 信任、宽容、心软、脾气好</a:t>
                      </a:r>
                      <a:endParaRPr lang="zh-CN" altLang="en-US" sz="2000" dirty="0"/>
                    </a:p>
                  </a:txBody>
                  <a:tcPr anchor="ctr"/>
                </a:tc>
                <a:tc>
                  <a:txBody>
                    <a:bodyPr/>
                    <a:lstStyle/>
                    <a:p>
                      <a:pPr algn="ctr"/>
                      <a:r>
                        <a:rPr lang="en-US" altLang="zh-CN" sz="2000" b="1" dirty="0"/>
                        <a:t>A</a:t>
                      </a:r>
                      <a:r>
                        <a:rPr lang="zh-CN" altLang="en-US" sz="2000" b="1" dirty="0"/>
                        <a:t>宜人性</a:t>
                      </a:r>
                      <a:endParaRPr lang="zh-CN" altLang="en-US" sz="2000" b="1" dirty="0"/>
                    </a:p>
                  </a:txBody>
                  <a:tcPr anchor="ctr"/>
                </a:tc>
                <a:tc>
                  <a:txBody>
                    <a:bodyPr/>
                    <a:lstStyle/>
                    <a:p>
                      <a:pPr algn="l"/>
                      <a:r>
                        <a:rPr lang="zh-CN" altLang="en-US" sz="2000" dirty="0"/>
                        <a:t>多疑、刻薄、无情、易怒</a:t>
                      </a:r>
                      <a:endParaRPr lang="zh-CN" altLang="en-US" sz="2000" dirty="0"/>
                    </a:p>
                  </a:txBody>
                  <a:tcPr anchor="ctr"/>
                </a:tc>
              </a:tr>
              <a:tr h="842619">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t> 冷静、不温不火、自在、情感淡漠</a:t>
                      </a:r>
                      <a:endParaRPr lang="zh-CN" altLang="en-US" sz="2000" dirty="0"/>
                    </a:p>
                  </a:txBody>
                  <a:tcPr anchor="ctr"/>
                </a:tc>
                <a:tc>
                  <a:txBody>
                    <a:bodyPr/>
                    <a:lstStyle/>
                    <a:p>
                      <a:pPr algn="ctr"/>
                      <a:r>
                        <a:rPr lang="en-US" altLang="zh-CN" sz="2000" b="1" dirty="0"/>
                        <a:t>N</a:t>
                      </a:r>
                      <a:r>
                        <a:rPr lang="zh-CN" altLang="en-US" sz="2000" b="1" dirty="0"/>
                        <a:t>情绪稳定性</a:t>
                      </a:r>
                      <a:endParaRPr lang="zh-CN" altLang="en-US" sz="20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t>自寻烦恼、害羞、怀疑自己、感情用事</a:t>
                      </a:r>
                      <a:endParaRPr lang="zh-CN" altLang="en-US" sz="2000" dirty="0"/>
                    </a:p>
                  </a:txBody>
                  <a:tcPr anchor="ctr"/>
                </a:tc>
              </a:tr>
              <a:tr h="785789">
                <a:tc>
                  <a:txBody>
                    <a:bodyPr/>
                    <a:lstStyle/>
                    <a:p>
                      <a:pPr algn="l">
                        <a:lnSpc>
                          <a:spcPct val="150000"/>
                        </a:lnSpc>
                      </a:pPr>
                      <a:r>
                        <a:rPr lang="zh-CN" altLang="en-US" sz="2000" dirty="0"/>
                        <a:t> 富于想象、创造力强、标新立异、</a:t>
                      </a:r>
                      <a:endParaRPr lang="en-US" altLang="zh-CN" sz="2000" dirty="0"/>
                    </a:p>
                    <a:p>
                      <a:pPr algn="l">
                        <a:lnSpc>
                          <a:spcPct val="150000"/>
                        </a:lnSpc>
                      </a:pPr>
                      <a:r>
                        <a:rPr lang="zh-CN" altLang="en-US" sz="2000" dirty="0"/>
                        <a:t> 有好奇心</a:t>
                      </a:r>
                      <a:endParaRPr lang="zh-CN" altLang="en-US" sz="2000" dirty="0"/>
                    </a:p>
                  </a:txBody>
                  <a:tcPr anchor="ctr"/>
                </a:tc>
                <a:tc>
                  <a:txBody>
                    <a:bodyPr/>
                    <a:lstStyle/>
                    <a:p>
                      <a:pPr algn="ctr">
                        <a:lnSpc>
                          <a:spcPct val="150000"/>
                        </a:lnSpc>
                      </a:pPr>
                      <a:r>
                        <a:rPr lang="en-US" altLang="zh-CN" sz="2000" b="1" dirty="0"/>
                        <a:t>O</a:t>
                      </a:r>
                      <a:r>
                        <a:rPr lang="zh-CN" altLang="en-US" sz="2000" b="1" dirty="0"/>
                        <a:t>开放性</a:t>
                      </a:r>
                      <a:endParaRPr lang="zh-CN" altLang="en-US" sz="2000" b="1" dirty="0"/>
                    </a:p>
                  </a:txBody>
                  <a:tcPr anchor="ctr"/>
                </a:tc>
                <a:tc>
                  <a:txBody>
                    <a:bodyPr/>
                    <a:lstStyle/>
                    <a:p>
                      <a:pPr algn="l">
                        <a:lnSpc>
                          <a:spcPct val="150000"/>
                        </a:lnSpc>
                      </a:pPr>
                      <a:r>
                        <a:rPr lang="zh-CN" altLang="en-US" sz="2000" dirty="0"/>
                        <a:t>刻板、创造性低、遵守习俗、缺乏好奇心</a:t>
                      </a:r>
                      <a:endParaRPr lang="zh-CN" altLang="en-US" sz="2000" dirty="0"/>
                    </a:p>
                  </a:txBody>
                  <a:tcPr anchor="ctr"/>
                </a:tc>
              </a:tr>
              <a:tr h="785789">
                <a:tc>
                  <a:txBody>
                    <a:bodyPr/>
                    <a:lstStyle/>
                    <a:p>
                      <a:pPr algn="l">
                        <a:lnSpc>
                          <a:spcPct val="150000"/>
                        </a:lnSpc>
                      </a:pPr>
                      <a:r>
                        <a:rPr lang="zh-CN" altLang="en-US" sz="2000" dirty="0"/>
                        <a:t> 喜欢参加集体活动、健谈、主动、</a:t>
                      </a:r>
                      <a:endParaRPr lang="en-US" altLang="zh-CN" sz="2000" dirty="0"/>
                    </a:p>
                    <a:p>
                      <a:pPr algn="l">
                        <a:lnSpc>
                          <a:spcPct val="150000"/>
                        </a:lnSpc>
                      </a:pPr>
                      <a:r>
                        <a:rPr lang="zh-CN" altLang="en-US" sz="2000" dirty="0"/>
                        <a:t> 热情</a:t>
                      </a:r>
                      <a:endParaRPr lang="zh-CN" altLang="en-US" sz="2000" dirty="0"/>
                    </a:p>
                  </a:txBody>
                  <a:tcPr anchor="ctr"/>
                </a:tc>
                <a:tc>
                  <a:txBody>
                    <a:bodyPr/>
                    <a:lstStyle/>
                    <a:p>
                      <a:pPr algn="ctr">
                        <a:lnSpc>
                          <a:spcPct val="150000"/>
                        </a:lnSpc>
                      </a:pPr>
                      <a:r>
                        <a:rPr lang="en-US" altLang="zh-CN" sz="2000" b="1" dirty="0"/>
                        <a:t>E</a:t>
                      </a:r>
                      <a:r>
                        <a:rPr lang="zh-CN" altLang="en-US" sz="2000" b="1" dirty="0"/>
                        <a:t>外倾性</a:t>
                      </a:r>
                      <a:endParaRPr lang="zh-CN" altLang="en-US" sz="2000" b="1" dirty="0"/>
                    </a:p>
                  </a:txBody>
                  <a:tcPr anchor="ctr"/>
                </a:tc>
                <a:tc>
                  <a:txBody>
                    <a:bodyPr/>
                    <a:lstStyle/>
                    <a:p>
                      <a:pPr algn="l">
                        <a:lnSpc>
                          <a:spcPct val="150000"/>
                        </a:lnSpc>
                      </a:pPr>
                      <a:r>
                        <a:rPr lang="zh-CN" altLang="en-US" sz="2000" dirty="0"/>
                        <a:t>不合群、安静、被动、沉默</a:t>
                      </a:r>
                      <a:endParaRPr lang="zh-CN" altLang="en-US" sz="2000" dirty="0"/>
                    </a:p>
                  </a:txBody>
                  <a:tcPr anchor="ctr"/>
                </a:tc>
              </a:tr>
            </a:tbl>
          </a:graphicData>
        </a:graphic>
      </p:graphicFrame>
      <p:sp>
        <p:nvSpPr>
          <p:cNvPr id="11" name="文本框 10"/>
          <p:cNvSpPr txBox="1"/>
          <p:nvPr/>
        </p:nvSpPr>
        <p:spPr>
          <a:xfrm>
            <a:off x="696191" y="434139"/>
            <a:ext cx="6097384" cy="523220"/>
          </a:xfrm>
          <a:prstGeom prst="rect">
            <a:avLst/>
          </a:prstGeom>
          <a:noFill/>
        </p:spPr>
        <p:txBody>
          <a:bodyPr wrap="square">
            <a:spAutoFit/>
          </a:bodyPr>
          <a:lstStyle/>
          <a:p>
            <a:pPr marL="457200" indent="-457200">
              <a:buFont typeface="Wingdings" panose="05000000000000000000" pitchFamily="2" charset="2"/>
              <a:buChar char="Ø"/>
            </a:pPr>
            <a:r>
              <a:rPr lang="zh-CN" altLang="en-US" sz="2800" b="1" dirty="0">
                <a:solidFill>
                  <a:schemeClr val="tx1"/>
                </a:solidFill>
                <a:latin typeface="微软雅黑" panose="020B0503020204020204" charset="-122"/>
                <a:ea typeface="微软雅黑" panose="020B0503020204020204" charset="-122"/>
                <a:cs typeface="微软雅黑" panose="020B0503020204020204" charset="-122"/>
                <a:sym typeface="+mn-ea"/>
              </a:rPr>
              <a:t>大五人格特质解释表</a:t>
            </a:r>
            <a:endParaRPr lang="zh-CN" alt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思考：</a:t>
            </a:r>
            <a:endParaRPr lang="en-US" altLang="zh-CN" sz="3600" b="1" dirty="0"/>
          </a:p>
        </p:txBody>
      </p:sp>
      <p:sp>
        <p:nvSpPr>
          <p:cNvPr id="18" name="文本框 17"/>
          <p:cNvSpPr txBox="1"/>
          <p:nvPr/>
        </p:nvSpPr>
        <p:spPr>
          <a:xfrm>
            <a:off x="-130628" y="1240195"/>
            <a:ext cx="9362870" cy="4377609"/>
          </a:xfrm>
          <a:prstGeom prst="rect">
            <a:avLst/>
          </a:prstGeom>
          <a:noFill/>
        </p:spPr>
        <p:txBody>
          <a:bodyPr wrap="square" rtlCol="0" anchor="t">
            <a:spAutoFit/>
          </a:bodyPr>
          <a:lstStyle/>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）该个性特质分布与你所了解的自己相符吗？</a:t>
            </a:r>
            <a:endParaRPr lang="zh-CN" altLang="en-US"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）随着时间和情境的变化，你的个性特征是否表现</a:t>
            </a:r>
            <a:endParaRPr lang="en-US" altLang="zh-CN" sz="2400" b="1" dirty="0">
              <a:latin typeface="黑体" panose="02010609060101010101" pitchFamily="49" charset="-122"/>
              <a:ea typeface="黑体" panose="02010609060101010101" pitchFamily="49" charset="-122"/>
            </a:endParaRPr>
          </a:p>
          <a:p>
            <a:pPr>
              <a:lnSpc>
                <a:spcPct val="150000"/>
              </a:lnSpc>
            </a:pPr>
            <a:r>
              <a:rPr lang="en-US" altLang="zh-CN" sz="2400" b="1" dirty="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不同？</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3) </a:t>
            </a:r>
            <a:r>
              <a:rPr lang="zh-CN" altLang="en-US" sz="2400" b="1" dirty="0">
                <a:latin typeface="黑体" panose="02010609060101010101" pitchFamily="49" charset="-122"/>
                <a:ea typeface="黑体" panose="02010609060101010101" pitchFamily="49" charset="-122"/>
              </a:rPr>
              <a:t>什么塑造了你目前的个性特征？</a:t>
            </a:r>
            <a:endParaRPr lang="en-US" altLang="zh-CN"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4)</a:t>
            </a:r>
            <a:r>
              <a:rPr lang="zh-CN" altLang="en-US" sz="2400" b="1" dirty="0">
                <a:latin typeface="黑体" panose="02010609060101010101" pitchFamily="49" charset="-122"/>
                <a:ea typeface="黑体" panose="02010609060101010101" pitchFamily="49" charset="-122"/>
              </a:rPr>
              <a:t> 该个性特征给你带来的积极影响和消极影响是什么？</a:t>
            </a:r>
            <a:endParaRPr lang="zh-CN" altLang="en-US"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5</a:t>
            </a:r>
            <a:r>
              <a:rPr lang="zh-CN" altLang="en-US" sz="2400" b="1" dirty="0">
                <a:latin typeface="黑体" panose="02010609060101010101" pitchFamily="49" charset="-122"/>
                <a:ea typeface="黑体" panose="02010609060101010101" pitchFamily="49" charset="-122"/>
              </a:rPr>
              <a:t>）自己期望达到的个性是怎样的？</a:t>
            </a:r>
            <a:endParaRPr lang="zh-CN" altLang="en-US" sz="2400" b="1" dirty="0">
              <a:latin typeface="黑体" panose="02010609060101010101" pitchFamily="49" charset="-122"/>
              <a:ea typeface="黑体" panose="02010609060101010101" pitchFamily="49" charset="-122"/>
            </a:endParaRPr>
          </a:p>
          <a:p>
            <a:pPr>
              <a:lnSpc>
                <a:spcPct val="150000"/>
              </a:lnSpc>
            </a:pP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6</a:t>
            </a:r>
            <a:r>
              <a:rPr lang="zh-CN" altLang="en-US" sz="2400" b="1" dirty="0">
                <a:latin typeface="黑体" panose="02010609060101010101" pitchFamily="49" charset="-122"/>
                <a:ea typeface="黑体" panose="02010609060101010101" pitchFamily="49" charset="-122"/>
              </a:rPr>
              <a:t>）具体怎么做可以帮助自己完善人格</a:t>
            </a:r>
            <a:r>
              <a:rPr lang="en-US" altLang="zh-CN" sz="2400" b="1" dirty="0">
                <a:latin typeface="黑体" panose="02010609060101010101" pitchFamily="49" charset="-122"/>
                <a:ea typeface="黑体" panose="02010609060101010101" pitchFamily="49" charset="-122"/>
              </a:rPr>
              <a:t>？</a:t>
            </a:r>
            <a:endParaRPr lang="zh-CN" altLang="en-US" sz="2400" b="1" dirty="0">
              <a:latin typeface="黑体" panose="02010609060101010101" pitchFamily="49" charset="-122"/>
              <a:ea typeface="黑体" panose="02010609060101010101" pitchFamily="49" charset="-122"/>
            </a:endParaRPr>
          </a:p>
          <a:p>
            <a:pPr algn="just">
              <a:lnSpc>
                <a:spcPct val="150000"/>
              </a:lnSpc>
              <a:buClrTx/>
              <a:buSzTx/>
              <a:buFontTx/>
            </a:pPr>
            <a:endParaRPr lang="zh-CN" altLang="en-US" sz="2000" dirty="0">
              <a:latin typeface="微软雅黑" panose="020B0503020204020204" charset="-122"/>
              <a:ea typeface="微软雅黑" panose="020B0503020204020204" charset="-122"/>
              <a:cs typeface="微软雅黑" panose="020B0503020204020204" charset="-122"/>
              <a:sym typeface="+mn-ea"/>
            </a:endParaRPr>
          </a:p>
        </p:txBody>
      </p:sp>
      <p:graphicFrame>
        <p:nvGraphicFramePr>
          <p:cNvPr id="2" name="表格 8"/>
          <p:cNvGraphicFramePr>
            <a:graphicFrameLocks noGrp="1"/>
          </p:cNvGraphicFramePr>
          <p:nvPr/>
        </p:nvGraphicFramePr>
        <p:xfrm>
          <a:off x="7755601" y="-72274"/>
          <a:ext cx="4436399" cy="5033244"/>
        </p:xfrm>
        <a:graphic>
          <a:graphicData uri="http://schemas.openxmlformats.org/drawingml/2006/table">
            <a:tbl>
              <a:tblPr firstRow="1" bandRow="1">
                <a:tableStyleId>{85BE263C-DBD7-4A20-BB59-AAB30ACAA65A}</a:tableStyleId>
              </a:tblPr>
              <a:tblGrid>
                <a:gridCol w="1696207"/>
                <a:gridCol w="876692"/>
                <a:gridCol w="1863500"/>
              </a:tblGrid>
              <a:tr h="521959">
                <a:tc>
                  <a:txBody>
                    <a:bodyPr/>
                    <a:lstStyle/>
                    <a:p>
                      <a:pPr algn="ctr"/>
                      <a:r>
                        <a:rPr lang="zh-CN" altLang="en-US" sz="1600" b="1" dirty="0"/>
                        <a:t>高分者人格特质（＞</a:t>
                      </a:r>
                      <a:r>
                        <a:rPr lang="en-US" altLang="zh-CN" sz="1600" b="1" dirty="0"/>
                        <a:t>6</a:t>
                      </a:r>
                      <a:r>
                        <a:rPr lang="zh-CN" altLang="en-US" sz="1600" b="1" dirty="0"/>
                        <a:t>分）</a:t>
                      </a:r>
                      <a:endParaRPr lang="zh-CN" altLang="en-US" sz="1600" b="1" dirty="0"/>
                    </a:p>
                  </a:txBody>
                  <a:tcPr anchor="ctr"/>
                </a:tc>
                <a:tc>
                  <a:txBody>
                    <a:bodyPr/>
                    <a:lstStyle/>
                    <a:p>
                      <a:pPr algn="ctr"/>
                      <a:r>
                        <a:rPr lang="zh-CN" altLang="en-US" sz="1600" b="1" dirty="0"/>
                        <a:t>维度</a:t>
                      </a:r>
                      <a:endParaRPr lang="zh-CN" altLang="en-US" sz="1600" b="1" dirty="0"/>
                    </a:p>
                  </a:txBody>
                  <a:tcPr anchor="ctr"/>
                </a:tc>
                <a:tc>
                  <a:txBody>
                    <a:bodyPr/>
                    <a:lstStyle/>
                    <a:p>
                      <a:pPr algn="ctr"/>
                      <a:r>
                        <a:rPr lang="zh-CN" altLang="en-US" sz="1600" b="1" dirty="0"/>
                        <a:t>低分者人格特质（＜</a:t>
                      </a:r>
                      <a:r>
                        <a:rPr lang="en-US" altLang="zh-CN" sz="1600" b="1" dirty="0"/>
                        <a:t>3</a:t>
                      </a:r>
                      <a:r>
                        <a:rPr lang="zh-CN" altLang="en-US" sz="1600" b="1" dirty="0"/>
                        <a:t>分）</a:t>
                      </a:r>
                      <a:endParaRPr lang="zh-CN" altLang="en-US" sz="1600" b="1" dirty="0"/>
                    </a:p>
                  </a:txBody>
                  <a:tcPr anchor="ctr"/>
                </a:tc>
              </a:tr>
              <a:tr h="748898">
                <a:tc>
                  <a:txBody>
                    <a:bodyPr/>
                    <a:lstStyle/>
                    <a:p>
                      <a:pPr algn="l"/>
                      <a:r>
                        <a:rPr lang="zh-CN" altLang="en-US" sz="1600" dirty="0"/>
                        <a:t> 认真、勤奋、井井有条、守时</a:t>
                      </a:r>
                      <a:endParaRPr lang="zh-CN" altLang="en-US" sz="1600" dirty="0"/>
                    </a:p>
                  </a:txBody>
                  <a:tcPr anchor="ctr"/>
                </a:tc>
                <a:tc>
                  <a:txBody>
                    <a:bodyPr/>
                    <a:lstStyle/>
                    <a:p>
                      <a:pPr algn="ctr"/>
                      <a:r>
                        <a:rPr lang="en-US" altLang="zh-CN" sz="1600" b="1" dirty="0"/>
                        <a:t>C</a:t>
                      </a:r>
                      <a:r>
                        <a:rPr lang="zh-CN" altLang="en-US" sz="1600" b="1" dirty="0"/>
                        <a:t>尽责性</a:t>
                      </a:r>
                      <a:endParaRPr lang="zh-CN" altLang="en-US" sz="1600" b="1" dirty="0"/>
                    </a:p>
                  </a:txBody>
                  <a:tcPr anchor="ctr"/>
                </a:tc>
                <a:tc>
                  <a:txBody>
                    <a:bodyPr/>
                    <a:lstStyle/>
                    <a:p>
                      <a:pPr algn="l"/>
                      <a:r>
                        <a:rPr lang="zh-CN" altLang="en-US" sz="1600" dirty="0"/>
                        <a:t>马虎、懒惰、杂乱无章、不守时</a:t>
                      </a:r>
                      <a:endParaRPr lang="zh-CN" altLang="en-US" sz="1600" dirty="0"/>
                    </a:p>
                  </a:txBody>
                  <a:tcPr anchor="ctr"/>
                </a:tc>
              </a:tr>
              <a:tr h="521959">
                <a:tc>
                  <a:txBody>
                    <a:bodyPr/>
                    <a:lstStyle/>
                    <a:p>
                      <a:pPr algn="l"/>
                      <a:r>
                        <a:rPr lang="zh-CN" altLang="en-US" sz="1600" dirty="0"/>
                        <a:t> 信任、宽容、心软、脾气好</a:t>
                      </a:r>
                      <a:endParaRPr lang="zh-CN" altLang="en-US" sz="1600" dirty="0"/>
                    </a:p>
                  </a:txBody>
                  <a:tcPr anchor="ctr"/>
                </a:tc>
                <a:tc>
                  <a:txBody>
                    <a:bodyPr/>
                    <a:lstStyle/>
                    <a:p>
                      <a:pPr algn="ctr"/>
                      <a:r>
                        <a:rPr lang="en-US" altLang="zh-CN" sz="1600" b="1" dirty="0"/>
                        <a:t>A</a:t>
                      </a:r>
                      <a:r>
                        <a:rPr lang="zh-CN" altLang="en-US" sz="1600" b="1" dirty="0"/>
                        <a:t>宜人性</a:t>
                      </a:r>
                      <a:endParaRPr lang="zh-CN" altLang="en-US" sz="1600" b="1" dirty="0"/>
                    </a:p>
                  </a:txBody>
                  <a:tcPr anchor="ctr"/>
                </a:tc>
                <a:tc>
                  <a:txBody>
                    <a:bodyPr/>
                    <a:lstStyle/>
                    <a:p>
                      <a:pPr algn="l"/>
                      <a:r>
                        <a:rPr lang="zh-CN" altLang="en-US" sz="1600" dirty="0"/>
                        <a:t>多疑、刻薄、无情、易怒</a:t>
                      </a:r>
                      <a:endParaRPr lang="zh-CN" altLang="en-US" sz="1600" dirty="0"/>
                    </a:p>
                  </a:txBody>
                  <a:tcPr anchor="ctr"/>
                </a:tc>
              </a:tr>
              <a:tr h="748898">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 冷静、不温不火、自在、情感淡漠</a:t>
                      </a:r>
                      <a:endParaRPr lang="zh-CN" altLang="en-US" sz="1600" dirty="0"/>
                    </a:p>
                  </a:txBody>
                  <a:tcPr anchor="ctr"/>
                </a:tc>
                <a:tc>
                  <a:txBody>
                    <a:bodyPr/>
                    <a:lstStyle/>
                    <a:p>
                      <a:pPr algn="ctr"/>
                      <a:r>
                        <a:rPr lang="en-US" altLang="zh-CN" sz="1600" b="1" dirty="0"/>
                        <a:t>N</a:t>
                      </a:r>
                      <a:r>
                        <a:rPr lang="zh-CN" altLang="en-US" sz="1600" b="1" dirty="0"/>
                        <a:t>情绪稳定性</a:t>
                      </a:r>
                      <a:endParaRPr lang="zh-CN" altLang="en-US" sz="16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t>自寻烦恼、害羞、怀疑自己、感情用事</a:t>
                      </a:r>
                      <a:endParaRPr lang="zh-CN" altLang="en-US" sz="1600" dirty="0"/>
                    </a:p>
                  </a:txBody>
                  <a:tcPr anchor="ctr"/>
                </a:tc>
              </a:tr>
              <a:tr h="915627">
                <a:tc>
                  <a:txBody>
                    <a:bodyPr/>
                    <a:lstStyle/>
                    <a:p>
                      <a:pPr algn="l">
                        <a:lnSpc>
                          <a:spcPct val="150000"/>
                        </a:lnSpc>
                      </a:pPr>
                      <a:r>
                        <a:rPr lang="zh-CN" altLang="en-US" sz="1600" dirty="0"/>
                        <a:t> 富于想象、创造力强、标新立异、</a:t>
                      </a:r>
                      <a:endParaRPr lang="en-US" altLang="zh-CN" sz="1600" dirty="0"/>
                    </a:p>
                    <a:p>
                      <a:pPr algn="l">
                        <a:lnSpc>
                          <a:spcPct val="150000"/>
                        </a:lnSpc>
                      </a:pPr>
                      <a:r>
                        <a:rPr lang="zh-CN" altLang="en-US" sz="1600" dirty="0"/>
                        <a:t> 有好奇心</a:t>
                      </a:r>
                      <a:endParaRPr lang="zh-CN" altLang="en-US" sz="1600" dirty="0"/>
                    </a:p>
                  </a:txBody>
                  <a:tcPr anchor="ctr"/>
                </a:tc>
                <a:tc>
                  <a:txBody>
                    <a:bodyPr/>
                    <a:lstStyle/>
                    <a:p>
                      <a:pPr algn="ctr">
                        <a:lnSpc>
                          <a:spcPct val="150000"/>
                        </a:lnSpc>
                      </a:pPr>
                      <a:r>
                        <a:rPr lang="en-US" altLang="zh-CN" sz="1600" b="1" dirty="0"/>
                        <a:t>O</a:t>
                      </a:r>
                      <a:r>
                        <a:rPr lang="zh-CN" altLang="en-US" sz="1600" b="1" dirty="0"/>
                        <a:t>开放性</a:t>
                      </a:r>
                      <a:endParaRPr lang="zh-CN" altLang="en-US" sz="1600" b="1" dirty="0"/>
                    </a:p>
                  </a:txBody>
                  <a:tcPr anchor="ctr"/>
                </a:tc>
                <a:tc>
                  <a:txBody>
                    <a:bodyPr/>
                    <a:lstStyle/>
                    <a:p>
                      <a:pPr algn="l">
                        <a:lnSpc>
                          <a:spcPct val="150000"/>
                        </a:lnSpc>
                      </a:pPr>
                      <a:r>
                        <a:rPr lang="zh-CN" altLang="en-US" sz="1600" dirty="0"/>
                        <a:t>刻板、创造性低、遵守习俗、缺乏好奇心</a:t>
                      </a:r>
                      <a:endParaRPr lang="zh-CN" altLang="en-US" sz="1600" dirty="0"/>
                    </a:p>
                  </a:txBody>
                  <a:tcPr anchor="ctr"/>
                </a:tc>
              </a:tr>
              <a:tr h="750728">
                <a:tc>
                  <a:txBody>
                    <a:bodyPr/>
                    <a:lstStyle/>
                    <a:p>
                      <a:pPr algn="l">
                        <a:lnSpc>
                          <a:spcPct val="150000"/>
                        </a:lnSpc>
                      </a:pPr>
                      <a:r>
                        <a:rPr lang="zh-CN" altLang="en-US" sz="1600" dirty="0"/>
                        <a:t> 喜欢参加集体活动、健谈、主动、</a:t>
                      </a:r>
                      <a:endParaRPr lang="en-US" altLang="zh-CN" sz="1600" dirty="0"/>
                    </a:p>
                    <a:p>
                      <a:pPr algn="l">
                        <a:lnSpc>
                          <a:spcPct val="150000"/>
                        </a:lnSpc>
                      </a:pPr>
                      <a:r>
                        <a:rPr lang="zh-CN" altLang="en-US" sz="1600" dirty="0"/>
                        <a:t> 热情</a:t>
                      </a:r>
                      <a:endParaRPr lang="zh-CN" altLang="en-US" sz="1600" dirty="0"/>
                    </a:p>
                  </a:txBody>
                  <a:tcPr anchor="ctr"/>
                </a:tc>
                <a:tc>
                  <a:txBody>
                    <a:bodyPr/>
                    <a:lstStyle/>
                    <a:p>
                      <a:pPr algn="ctr">
                        <a:lnSpc>
                          <a:spcPct val="150000"/>
                        </a:lnSpc>
                      </a:pPr>
                      <a:r>
                        <a:rPr lang="en-US" altLang="zh-CN" sz="1600" b="1"/>
                        <a:t>E</a:t>
                      </a:r>
                      <a:r>
                        <a:rPr lang="zh-CN" altLang="en-US" sz="1600" b="1"/>
                        <a:t>外倾</a:t>
                      </a:r>
                      <a:r>
                        <a:rPr lang="zh-CN" altLang="en-US" sz="1600" b="1" dirty="0"/>
                        <a:t>性</a:t>
                      </a:r>
                      <a:endParaRPr lang="zh-CN" altLang="en-US" sz="1600" b="1" dirty="0"/>
                    </a:p>
                  </a:txBody>
                  <a:tcPr anchor="ctr"/>
                </a:tc>
                <a:tc>
                  <a:txBody>
                    <a:bodyPr/>
                    <a:lstStyle/>
                    <a:p>
                      <a:pPr algn="l">
                        <a:lnSpc>
                          <a:spcPct val="150000"/>
                        </a:lnSpc>
                      </a:pPr>
                      <a:r>
                        <a:rPr lang="zh-CN" altLang="en-US" sz="1600" dirty="0"/>
                        <a:t>不合群、安静、被动、沉默</a:t>
                      </a:r>
                      <a:endParaRPr lang="zh-CN" altLang="en-US" sz="1600" dirty="0"/>
                    </a:p>
                  </a:txBody>
                  <a:tcPr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lnSpcReduction="20000"/>
          </a:bodyPr>
          <a:p>
            <a:pPr>
              <a:lnSpc>
                <a:spcPct val="150000"/>
              </a:lnSpc>
            </a:pPr>
            <a:r>
              <a:rPr lang="zh-CN" altLang="en-US"/>
              <a:t>故偏至之材，以材自名；</a:t>
            </a:r>
            <a:r>
              <a:rPr lang="zh-CN" altLang="en-US">
                <a:solidFill>
                  <a:srgbClr val="FF0000"/>
                </a:solidFill>
              </a:rPr>
              <a:t>兼材</a:t>
            </a:r>
            <a:r>
              <a:rPr lang="zh-CN" altLang="en-US"/>
              <a:t>之人，以德为目；</a:t>
            </a:r>
            <a:r>
              <a:rPr lang="zh-CN" altLang="en-US">
                <a:solidFill>
                  <a:srgbClr val="FF0000"/>
                </a:solidFill>
              </a:rPr>
              <a:t>兼德</a:t>
            </a:r>
            <a:r>
              <a:rPr lang="zh-CN" altLang="en-US"/>
              <a:t>之人，更为美号。是故：兼德而至，谓之中庸；中庸也者，圣人之目也。具体而微，谓之德行；德行也者，大雅之称也。</a:t>
            </a:r>
            <a:endParaRPr lang="zh-CN" altLang="en-US"/>
          </a:p>
          <a:p>
            <a:pPr>
              <a:lnSpc>
                <a:spcPct val="150000"/>
              </a:lnSpc>
            </a:pPr>
            <a:r>
              <a:rPr lang="zh-CN" altLang="en-US">
                <a:solidFill>
                  <a:srgbClr val="FF0000"/>
                </a:solidFill>
              </a:rPr>
              <a:t>一至</a:t>
            </a:r>
            <a:r>
              <a:rPr lang="zh-CN" altLang="en-US"/>
              <a:t>，谓之偏材；</a:t>
            </a:r>
            <a:r>
              <a:rPr lang="zh-CN" altLang="en-US">
                <a:solidFill>
                  <a:srgbClr val="FF0000"/>
                </a:solidFill>
              </a:rPr>
              <a:t>偏材</a:t>
            </a:r>
            <a:r>
              <a:rPr lang="zh-CN" altLang="en-US"/>
              <a:t>，</a:t>
            </a:r>
            <a:r>
              <a:rPr lang="zh-CN" altLang="en-US">
                <a:solidFill>
                  <a:srgbClr val="FF0000"/>
                </a:solidFill>
              </a:rPr>
              <a:t>小雅</a:t>
            </a:r>
            <a:r>
              <a:rPr lang="zh-CN" altLang="en-US"/>
              <a:t>之质也。</a:t>
            </a:r>
            <a:r>
              <a:rPr lang="zh-CN" altLang="en-US">
                <a:solidFill>
                  <a:srgbClr val="FF0000"/>
                </a:solidFill>
              </a:rPr>
              <a:t>一征</a:t>
            </a:r>
            <a:r>
              <a:rPr lang="zh-CN" altLang="en-US"/>
              <a:t>，谓之依似；依似，</a:t>
            </a:r>
            <a:r>
              <a:rPr lang="zh-CN" altLang="en-US">
                <a:solidFill>
                  <a:srgbClr val="FF0000"/>
                </a:solidFill>
              </a:rPr>
              <a:t>乱德</a:t>
            </a:r>
            <a:r>
              <a:rPr lang="zh-CN" altLang="en-US"/>
              <a:t>之类也。</a:t>
            </a:r>
            <a:endParaRPr lang="zh-CN" altLang="en-US"/>
          </a:p>
          <a:p>
            <a:pPr>
              <a:lnSpc>
                <a:spcPct val="150000"/>
              </a:lnSpc>
            </a:pPr>
            <a:r>
              <a:rPr lang="zh-CN" altLang="en-US">
                <a:solidFill>
                  <a:srgbClr val="FF0000"/>
                </a:solidFill>
              </a:rPr>
              <a:t>一至一违</a:t>
            </a:r>
            <a:r>
              <a:rPr lang="zh-CN" altLang="en-US"/>
              <a:t>，</a:t>
            </a:r>
            <a:r>
              <a:rPr lang="zh-CN" altLang="en-US">
                <a:highlight>
                  <a:srgbClr val="FFFF00"/>
                </a:highlight>
              </a:rPr>
              <a:t>谓之间杂；间杂，无恒之人也</a:t>
            </a:r>
            <a:r>
              <a:rPr lang="zh-CN" altLang="en-US"/>
              <a:t>。</a:t>
            </a:r>
            <a:r>
              <a:rPr lang="zh-CN" altLang="en-US">
                <a:solidFill>
                  <a:srgbClr val="FF0000"/>
                </a:solidFill>
                <a:highlight>
                  <a:srgbClr val="FFFF00"/>
                </a:highlight>
              </a:rPr>
              <a:t>无恒、依似</a:t>
            </a:r>
            <a:r>
              <a:rPr lang="zh-CN" altLang="en-US"/>
              <a:t>，</a:t>
            </a:r>
            <a:r>
              <a:rPr lang="zh-CN" altLang="en-US">
                <a:solidFill>
                  <a:srgbClr val="FF0000"/>
                </a:solidFill>
                <a:highlight>
                  <a:srgbClr val="FFFF00"/>
                </a:highlight>
              </a:rPr>
              <a:t>皆风人末流</a:t>
            </a:r>
            <a:r>
              <a:rPr lang="zh-CN" altLang="en-US"/>
              <a:t>；末流之质，不可胜论，是以</a:t>
            </a:r>
            <a:r>
              <a:rPr lang="zh-CN" altLang="en-US">
                <a:solidFill>
                  <a:srgbClr val="FF0000"/>
                </a:solidFill>
                <a:highlight>
                  <a:srgbClr val="FFFF00"/>
                </a:highlight>
              </a:rPr>
              <a:t>略而不概</a:t>
            </a:r>
            <a:r>
              <a:rPr lang="zh-CN" altLang="en-US"/>
              <a:t>也。</a:t>
            </a:r>
            <a:endParaRPr lang="zh-CN" altLang="en-US"/>
          </a:p>
        </p:txBody>
      </p:sp>
      <p:pic>
        <p:nvPicPr>
          <p:cNvPr id="55" name="图片 54"/>
          <p:cNvPicPr>
            <a:picLocks noChangeAspect="1"/>
          </p:cNvPicPr>
          <p:nvPr/>
        </p:nvPicPr>
        <p:blipFill>
          <a:blip r:embed="rId3"/>
          <a:stretch>
            <a:fillRect/>
          </a:stretch>
        </p:blipFill>
        <p:spPr>
          <a:xfrm rot="10800000" flipV="1">
            <a:off x="11252200" y="5641340"/>
            <a:ext cx="939800" cy="1216660"/>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人才的</a:t>
            </a:r>
            <a:r>
              <a:rPr lang="zh-CN" altLang="en-US" sz="3600" b="1" dirty="0"/>
              <a:t>评价</a:t>
            </a:r>
            <a:endParaRPr lang="zh-CN" altLang="en-US" sz="3600" b="1" dirty="0"/>
          </a:p>
        </p:txBody>
      </p:sp>
      <p:sp>
        <p:nvSpPr>
          <p:cNvPr id="2" name="文本框 1"/>
          <p:cNvSpPr txBox="1"/>
          <p:nvPr/>
        </p:nvSpPr>
        <p:spPr>
          <a:xfrm>
            <a:off x="3246755" y="123825"/>
            <a:ext cx="7638415" cy="1198880"/>
          </a:xfrm>
          <a:prstGeom prst="rect">
            <a:avLst/>
          </a:prstGeom>
          <a:noFill/>
        </p:spPr>
        <p:txBody>
          <a:bodyPr wrap="square" rtlCol="0">
            <a:spAutoFit/>
          </a:bodyPr>
          <a:p>
            <a:r>
              <a:rPr lang="zh-CN" altLang="en-US" sz="3600">
                <a:latin typeface="楷体" charset="0"/>
                <a:ea typeface="楷体" charset="0"/>
              </a:rPr>
              <a:t>这时期没有人格概念，对人的观察的概念，是为了寻找</a:t>
            </a:r>
            <a:r>
              <a:rPr lang="zh-CN" altLang="en-US" sz="3600">
                <a:solidFill>
                  <a:srgbClr val="FF0000"/>
                </a:solidFill>
                <a:highlight>
                  <a:srgbClr val="FFFF00"/>
                </a:highlight>
                <a:latin typeface="楷体" charset="0"/>
                <a:ea typeface="楷体" charset="0"/>
              </a:rPr>
              <a:t>人才</a:t>
            </a:r>
            <a:r>
              <a:rPr lang="zh-CN" altLang="en-US" sz="3600">
                <a:latin typeface="楷体" charset="0"/>
                <a:ea typeface="楷体" charset="0"/>
              </a:rPr>
              <a:t>来管治国家</a:t>
            </a:r>
            <a:endParaRPr lang="zh-CN" altLang="en-US" sz="3600">
              <a:latin typeface="楷体" charset="0"/>
              <a:ea typeface="楷体"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18" name="文本框 17"/>
          <p:cNvSpPr txBox="1"/>
          <p:nvPr/>
        </p:nvSpPr>
        <p:spPr>
          <a:xfrm>
            <a:off x="502065" y="414867"/>
            <a:ext cx="11187870" cy="4459041"/>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sym typeface="+mn-ea"/>
              </a:rPr>
              <a:t>研究显示，有</a:t>
            </a:r>
            <a:r>
              <a:rPr lang="en-US" altLang="zh-CN" sz="2400" dirty="0">
                <a:latin typeface="微软雅黑" panose="020B0503020204020204" charset="-122"/>
                <a:ea typeface="微软雅黑" panose="020B0503020204020204" charset="-122"/>
                <a:cs typeface="微软雅黑" panose="020B0503020204020204" charset="-122"/>
                <a:sym typeface="+mn-ea"/>
              </a:rPr>
              <a:t>87%</a:t>
            </a:r>
            <a:r>
              <a:rPr lang="zh-CN" altLang="en-US" sz="2400" dirty="0">
                <a:latin typeface="微软雅黑" panose="020B0503020204020204" charset="-122"/>
                <a:ea typeface="微软雅黑" panose="020B0503020204020204" charset="-122"/>
                <a:cs typeface="微软雅黑" panose="020B0503020204020204" charset="-122"/>
                <a:sym typeface="+mn-ea"/>
              </a:rPr>
              <a:t>的人希望在大五人格中的至少一个类别上有所改变</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pPr>
            <a:r>
              <a:rPr lang="zh-CN" altLang="en-US" sz="2400" dirty="0">
                <a:latin typeface="微软雅黑" panose="020B0503020204020204" charset="-122"/>
                <a:ea typeface="微软雅黑" panose="020B0503020204020204" charset="-122"/>
                <a:cs typeface="微软雅黑" panose="020B0503020204020204" charset="-122"/>
                <a:sym typeface="+mn-ea"/>
              </a:rPr>
              <a:t>（</a:t>
            </a:r>
            <a:r>
              <a:rPr lang="en-US" altLang="zh-CN" sz="2400" dirty="0">
                <a:latin typeface="微软雅黑" panose="020B0503020204020204" charset="-122"/>
                <a:ea typeface="微软雅黑" panose="020B0503020204020204" charset="-122"/>
                <a:cs typeface="微软雅黑" panose="020B0503020204020204" charset="-122"/>
                <a:sym typeface="+mn-ea"/>
              </a:rPr>
              <a:t>Hudson &amp; Robert,2014)</a:t>
            </a:r>
            <a:r>
              <a:rPr lang="zh-CN" altLang="en-US" sz="2400" dirty="0">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r>
              <a:rPr lang="zh-CN" altLang="en-US" sz="2400" dirty="0">
                <a:latin typeface="微软雅黑" panose="020B0503020204020204" charset="-122"/>
                <a:ea typeface="微软雅黑" panose="020B0503020204020204" charset="-122"/>
                <a:cs typeface="微软雅黑" panose="020B0503020204020204" charset="-122"/>
                <a:sym typeface="+mn-ea"/>
              </a:rPr>
              <a:t>其中，在</a:t>
            </a:r>
            <a:r>
              <a:rPr lang="en-US" altLang="zh-CN" sz="2400" dirty="0">
                <a:latin typeface="微软雅黑" panose="020B0503020204020204" charset="-122"/>
                <a:ea typeface="微软雅黑" panose="020B0503020204020204" charset="-122"/>
                <a:cs typeface="微软雅黑" panose="020B0503020204020204" charset="-122"/>
                <a:sym typeface="+mn-ea"/>
              </a:rPr>
              <a:t>5</a:t>
            </a:r>
            <a:r>
              <a:rPr lang="zh-CN" altLang="en-US" sz="2400" dirty="0">
                <a:latin typeface="微软雅黑" panose="020B0503020204020204" charset="-122"/>
                <a:ea typeface="微软雅黑" panose="020B0503020204020204" charset="-122"/>
                <a:cs typeface="微软雅黑" panose="020B0503020204020204" charset="-122"/>
                <a:sym typeface="+mn-ea"/>
              </a:rPr>
              <a:t>种特质中，内倾性得分高的人改变的愿望最强烈，他们希望变得更外倾。</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一组性格内向的人和一组性格外向的人躺下并放松，将非常小剂量的放射性物质注入他们的血液。然后，扫描他们大脑中最活跃的部位在哪里。在扫描的过程中，放射性物质的颜色可以显示出大脑中血流的位置及其流量。</a:t>
            </a:r>
            <a:endParaRPr lang="en-US" altLang="zh-CN" sz="2400" b="1"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ClrTx/>
              <a:buSzTx/>
              <a:buFont typeface="Wingdings" panose="05000000000000000000" charset="0"/>
              <a:buChar char="Ø"/>
            </a:pP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58112" y="3737113"/>
            <a:ext cx="2410986" cy="3120887"/>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anim calcmode="lin" valueType="num">
                                      <p:cBhvr additive="base">
                                        <p:cTn id="13"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02065" y="467360"/>
            <a:ext cx="11187870" cy="3235629"/>
          </a:xfrm>
          <a:prstGeom prst="rect">
            <a:avLst/>
          </a:prstGeom>
          <a:noFill/>
        </p:spPr>
        <p:txBody>
          <a:bodyPr wrap="square" rtlCol="0" anchor="t">
            <a:spAutoFit/>
          </a:bodyPr>
          <a:lstStyle/>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charset="0"/>
              <a:buChar char="Ø"/>
              <a:defRPr/>
            </a:pPr>
            <a:r>
              <a:rPr kumimoji="0" lang="zh-CN" altLang="en-US"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rPr>
              <a:t>研究发现</a:t>
            </a:r>
            <a:endParaRPr kumimoji="0" lang="en-US" altLang="zh-CN" sz="24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Font typeface="Wingdings" panose="05000000000000000000" charset="0"/>
              <a:buChar char="Ø"/>
            </a:pPr>
            <a:r>
              <a:rPr lang="zh-CN" altLang="zh-CN" sz="2400" b="1" dirty="0">
                <a:solidFill>
                  <a:prstClr val="black"/>
                </a:solidFill>
                <a:latin typeface="微软雅黑" panose="020B0503020204020204" charset="-122"/>
                <a:ea typeface="微软雅黑" panose="020B0503020204020204" charset="-122"/>
                <a:cs typeface="微软雅黑" panose="020B0503020204020204" charset="-122"/>
              </a:rPr>
              <a:t>性格内向和外向的人，不仅其血液流动的通路不同，而且每一条通路也需要不同的神经递质。</a:t>
            </a:r>
            <a:endParaRPr lang="zh-CN" altLang="zh-CN" sz="2400"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性格内向的人</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在外界刺激下，激活的是</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较长的乙酰胆碱神经传导通路</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性格外向的人</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是</a:t>
            </a:r>
            <a:r>
              <a:rPr lang="zh-CN" altLang="zh-CN" sz="2400" dirty="0">
                <a:solidFill>
                  <a:srgbClr val="FF0000"/>
                </a:solidFill>
                <a:latin typeface="微软雅黑" panose="020B0503020204020204" charset="-122"/>
                <a:ea typeface="微软雅黑" panose="020B0503020204020204" charset="-122"/>
                <a:cs typeface="微软雅黑" panose="020B0503020204020204" charset="-122"/>
              </a:rPr>
              <a:t>较短的多巴胺神经传导通路</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2400" dirty="0">
              <a:solidFill>
                <a:srgbClr val="FF0000"/>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endParaRPr lang="zh-CN" altLang="zh-CN"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 calcmode="lin" valueType="num">
                                      <p:cBhvr additive="base">
                                        <p:cTn id="11"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 calcmode="lin" valueType="num">
                                      <p:cBhvr additive="base">
                                        <p:cTn id="1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xEl>
                                              <p:pRg st="3" end="3"/>
                                            </p:txEl>
                                          </p:spTgt>
                                        </p:tgtEl>
                                        <p:attrNameLst>
                                          <p:attrName>style.visibility</p:attrName>
                                        </p:attrNameLst>
                                      </p:cBhvr>
                                      <p:to>
                                        <p:strVal val="visible"/>
                                      </p:to>
                                    </p:set>
                                    <p:anim calcmode="lin" valueType="num">
                                      <p:cBhvr additive="base">
                                        <p:cTn id="23"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224358" y="542982"/>
            <a:ext cx="5627802" cy="5588646"/>
          </a:xfrm>
          <a:prstGeom prst="rect">
            <a:avLst/>
          </a:prstGeom>
          <a:solidFill>
            <a:schemeClr val="accent1">
              <a:lumMod val="40000"/>
              <a:lumOff val="60000"/>
            </a:schemeClr>
          </a:solidFill>
        </p:spPr>
        <p:txBody>
          <a:bodyPr wrap="square" rtlCol="0" anchor="t">
            <a:spAutoFit/>
          </a:bodyPr>
          <a:lstStyle/>
          <a:p>
            <a:pPr marL="342900" indent="-342900" algn="just">
              <a:lnSpc>
                <a:spcPct val="150000"/>
              </a:lnSpc>
              <a:buFont typeface="Wingdings" panose="05000000000000000000" charset="0"/>
              <a:buChar char="Ø"/>
            </a:pPr>
            <a:r>
              <a:rPr lang="zh-CN" altLang="en-US" sz="2400" b="1" dirty="0">
                <a:solidFill>
                  <a:prstClr val="black"/>
                </a:solidFill>
                <a:latin typeface="微软雅黑" panose="020B0503020204020204" charset="-122"/>
                <a:ea typeface="微软雅黑" panose="020B0503020204020204" charset="-122"/>
                <a:cs typeface="微软雅黑" panose="020B0503020204020204" charset="-122"/>
              </a:rPr>
              <a:t>从脊髓进入的刺激 </a:t>
            </a:r>
            <a:endParaRPr lang="en-US" altLang="zh-CN" sz="2400"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1.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网状激活系统</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刺激从这里进入。感受刺激的程度得到调整，</a:t>
            </a:r>
            <a:r>
              <a:rPr lang="zh-CN" altLang="en-US" b="1" dirty="0">
                <a:solidFill>
                  <a:prstClr val="black"/>
                </a:solidFill>
                <a:latin typeface="微软雅黑" panose="020B0503020204020204" charset="-122"/>
                <a:ea typeface="微软雅黑" panose="020B0503020204020204" charset="-122"/>
                <a:cs typeface="微软雅黑" panose="020B0503020204020204" charset="-122"/>
              </a:rPr>
              <a:t>性格内向的人受到的刺激开始减少 </a:t>
            </a:r>
            <a:endParaRPr lang="en-US" altLang="zh-CN"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2.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丘脑下部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调节干渴、体温和食欲。</a:t>
            </a:r>
            <a:r>
              <a:rPr lang="zh-CN" altLang="en-US" b="1" dirty="0">
                <a:solidFill>
                  <a:prstClr val="black"/>
                </a:solidFill>
                <a:latin typeface="微软雅黑" panose="020B0503020204020204" charset="-122"/>
                <a:ea typeface="微软雅黑" panose="020B0503020204020204" charset="-122"/>
                <a:cs typeface="微软雅黑" panose="020B0503020204020204" charset="-122"/>
              </a:rPr>
              <a:t>启用性格内向的人的阀门关闭系统 </a:t>
            </a:r>
            <a:endParaRPr lang="en-US" altLang="zh-CN"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3.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前室</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接力站一一发送刺激到前叶， 在性格内向的人中减少刺激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4.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布洛卡区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左额下回</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演说区，内部言语处于活跃状态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5.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前叶</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参与思考、计划、学习和推理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6.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海马</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适应环境，将信息传到长时记忆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7.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杏仁核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情绪中心。性格内向的人在此与思维相联系</a:t>
            </a:r>
            <a:endParaRPr lang="zh-CN" altLang="zh-CN" sz="1400" dirty="0"/>
          </a:p>
        </p:txBody>
      </p:sp>
      <p:sp>
        <p:nvSpPr>
          <p:cNvPr id="6" name="文本框 5"/>
          <p:cNvSpPr txBox="1"/>
          <p:nvPr/>
        </p:nvSpPr>
        <p:spPr>
          <a:xfrm>
            <a:off x="6339842" y="542982"/>
            <a:ext cx="5506719" cy="4342151"/>
          </a:xfrm>
          <a:prstGeom prst="rect">
            <a:avLst/>
          </a:prstGeom>
          <a:solidFill>
            <a:schemeClr val="accent2">
              <a:lumMod val="40000"/>
              <a:lumOff val="60000"/>
            </a:schemeClr>
          </a:solidFill>
        </p:spPr>
        <p:txBody>
          <a:bodyPr wrap="square" rtlCol="0" anchor="t">
            <a:spAutoFit/>
          </a:bodyPr>
          <a:lstStyle/>
          <a:p>
            <a:pPr marL="342900" indent="-342900" algn="just">
              <a:lnSpc>
                <a:spcPct val="150000"/>
              </a:lnSpc>
              <a:buFont typeface="Wingdings" panose="05000000000000000000" charset="0"/>
              <a:buChar char="Ø"/>
            </a:pPr>
            <a:r>
              <a:rPr lang="zh-CN" altLang="en-US" sz="2400" b="1" dirty="0">
                <a:solidFill>
                  <a:prstClr val="black"/>
                </a:solidFill>
                <a:latin typeface="微软雅黑" panose="020B0503020204020204" charset="-122"/>
                <a:ea typeface="微软雅黑" panose="020B0503020204020204" charset="-122"/>
                <a:cs typeface="微软雅黑" panose="020B0503020204020204" charset="-122"/>
              </a:rPr>
              <a:t>从脊髓进入的刺激 </a:t>
            </a:r>
            <a:endParaRPr lang="en-US" altLang="zh-CN" sz="2400"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1.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网状激活系统</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刺激从这里进入，感受刺激的程度得到调整，</a:t>
            </a:r>
            <a:r>
              <a:rPr lang="zh-CN" altLang="en-US" b="1" dirty="0">
                <a:solidFill>
                  <a:prstClr val="black"/>
                </a:solidFill>
                <a:latin typeface="微软雅黑" panose="020B0503020204020204" charset="-122"/>
                <a:ea typeface="微软雅黑" panose="020B0503020204020204" charset="-122"/>
                <a:cs typeface="微软雅黑" panose="020B0503020204020204" charset="-122"/>
              </a:rPr>
              <a:t>性格外向的人受到的刺激开始增加 </a:t>
            </a:r>
            <a:endParaRPr lang="en-US" altLang="zh-CN"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2.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丘脑下部</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调节干渴、体温和食欲，</a:t>
            </a:r>
            <a:r>
              <a:rPr lang="zh-CN" altLang="en-US" b="1" dirty="0">
                <a:solidFill>
                  <a:prstClr val="black"/>
                </a:solidFill>
                <a:latin typeface="微软雅黑" panose="020B0503020204020204" charset="-122"/>
                <a:ea typeface="微软雅黑" panose="020B0503020204020204" charset="-122"/>
                <a:cs typeface="微软雅黑" panose="020B0503020204020204" charset="-122"/>
              </a:rPr>
              <a:t>启用性格外向的人的阀门全开系统 </a:t>
            </a:r>
            <a:endParaRPr lang="en-US" altLang="zh-CN" b="1"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3.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后室</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接力站</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将增加的刺激送到杏仁核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4.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杏仁核</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情绪中心，在性格外向的人的运动神经区，情绪与活动相联系 </a:t>
            </a:r>
            <a:endParaRPr lang="en-US" altLang="zh-CN" dirty="0">
              <a:solidFill>
                <a:prstClr val="black"/>
              </a:solidFill>
              <a:latin typeface="微软雅黑" panose="020B0503020204020204" charset="-122"/>
              <a:ea typeface="微软雅黑" panose="020B0503020204020204" charset="-122"/>
              <a:cs typeface="微软雅黑" panose="020B0503020204020204" charset="-122"/>
            </a:endParaRPr>
          </a:p>
          <a:p>
            <a:pPr marL="342900" indent="-342900" algn="just">
              <a:lnSpc>
                <a:spcPct val="150000"/>
              </a:lnSpc>
              <a:buFont typeface="Wingdings" panose="05000000000000000000" charset="0"/>
              <a:buChar char="Ø"/>
            </a:pPr>
            <a:r>
              <a:rPr lang="en-US" altLang="zh-CN" dirty="0">
                <a:solidFill>
                  <a:prstClr val="black"/>
                </a:solidFill>
                <a:latin typeface="微软雅黑" panose="020B0503020204020204" charset="-122"/>
                <a:ea typeface="微软雅黑" panose="020B0503020204020204" charset="-122"/>
                <a:cs typeface="微软雅黑" panose="020B0503020204020204" charset="-122"/>
              </a:rPr>
              <a:t>5.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颞回和运动神经区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动作与工作记忆 </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短时记忆</a:t>
            </a:r>
            <a:r>
              <a:rPr lang="en-US" altLang="zh-CN" dirty="0">
                <a:solidFill>
                  <a:prstClr val="black"/>
                </a:solidFill>
                <a:latin typeface="微软雅黑" panose="020B0503020204020204" charset="-122"/>
                <a:ea typeface="微软雅黑" panose="020B0503020204020204" charset="-122"/>
                <a:cs typeface="微软雅黑" panose="020B0503020204020204" charset="-122"/>
              </a:rPr>
              <a:t>) </a:t>
            </a:r>
            <a:r>
              <a:rPr lang="zh-CN" altLang="en-US" dirty="0">
                <a:solidFill>
                  <a:prstClr val="black"/>
                </a:solidFill>
                <a:latin typeface="微软雅黑" panose="020B0503020204020204" charset="-122"/>
                <a:ea typeface="微软雅黑" panose="020B0503020204020204" charset="-122"/>
                <a:cs typeface="微软雅黑" panose="020B0503020204020204" charset="-122"/>
              </a:rPr>
              <a:t>相联系。 也是学习、感觉加工和情绪刺激中心</a:t>
            </a:r>
            <a:endParaRPr lang="zh-CN" altLang="zh-CN" sz="140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86258" y="735814"/>
            <a:ext cx="9057275" cy="4643707"/>
          </a:xfrm>
          <a:prstGeom prst="rect">
            <a:avLst/>
          </a:prstGeom>
          <a:noFill/>
        </p:spPr>
        <p:txBody>
          <a:bodyPr wrap="square" rtlCol="0" anchor="t">
            <a:spAutoFit/>
          </a:bodyPr>
          <a:lstStyle/>
          <a:p>
            <a:pPr algn="just">
              <a:lnSpc>
                <a:spcPct val="150000"/>
              </a:lnSpc>
              <a:spcBef>
                <a:spcPts val="20"/>
              </a:spcBef>
            </a:pPr>
            <a:r>
              <a:rPr lang="zh-CN" altLang="en-US" sz="3200" b="1" dirty="0">
                <a:solidFill>
                  <a:srgbClr val="FF0000"/>
                </a:solidFill>
                <a:latin typeface="微软雅黑" panose="020B0503020204020204" charset="-122"/>
                <a:ea typeface="微软雅黑" panose="020B0503020204020204" charset="-122"/>
                <a:sym typeface="+mn-ea"/>
              </a:rPr>
              <a:t>管理天性</a:t>
            </a:r>
            <a:endParaRPr lang="zh-CN" altLang="en-US" sz="3200" b="1" dirty="0">
              <a:solidFill>
                <a:srgbClr val="FF0000"/>
              </a:solidFill>
              <a:latin typeface="微软雅黑" panose="020B0503020204020204" charset="-122"/>
              <a:ea typeface="微软雅黑" panose="020B0503020204020204" charset="-122"/>
              <a:sym typeface="+mn-ea"/>
            </a:endParaRPr>
          </a:p>
          <a:p>
            <a:pPr algn="just">
              <a:lnSpc>
                <a:spcPct val="150000"/>
              </a:lnSpc>
              <a:spcBef>
                <a:spcPts val="20"/>
              </a:spcBef>
            </a:pPr>
            <a:r>
              <a:rPr lang="zh-CN" altLang="en-US" sz="2400" dirty="0">
                <a:latin typeface="微软雅黑" panose="020B0503020204020204" charset="-122"/>
                <a:ea typeface="微软雅黑" panose="020B0503020204020204" charset="-122"/>
                <a:sym typeface="+mn-ea"/>
              </a:rPr>
              <a:t>      一个人要想支配天性，需要善用天性，每个人都有自己不愿面对的性格不足和缺点，仿佛接纳这些就意味着“软弱”和“失败”。其实，不足也可能是你的天性，或许你正需要接纳的正是这个有些安静的自己，发挥优势，</a:t>
            </a:r>
            <a:r>
              <a:rPr lang="zh-CN" altLang="en-US" sz="2400" b="1" dirty="0">
                <a:solidFill>
                  <a:srgbClr val="FF0000"/>
                </a:solidFill>
                <a:latin typeface="微软雅黑" panose="020B0503020204020204" charset="-122"/>
                <a:ea typeface="微软雅黑" panose="020B0503020204020204" charset="-122"/>
                <a:sym typeface="+mn-ea"/>
              </a:rPr>
              <a:t>“管理”而不是“克服”不足。</a:t>
            </a:r>
            <a:endParaRPr lang="zh-CN" altLang="en-US" sz="2400" b="1" dirty="0">
              <a:solidFill>
                <a:srgbClr val="FF0000"/>
              </a:solidFill>
              <a:latin typeface="微软雅黑" panose="020B0503020204020204" charset="-122"/>
              <a:ea typeface="微软雅黑" panose="020B0503020204020204" charset="-122"/>
              <a:sym typeface="+mn-ea"/>
            </a:endParaRPr>
          </a:p>
          <a:p>
            <a:pPr marL="342900" indent="-342900" algn="just">
              <a:lnSpc>
                <a:spcPct val="150000"/>
              </a:lnSpc>
              <a:buClrTx/>
              <a:buSzTx/>
              <a:buFont typeface="Wingdings" panose="05000000000000000000" charset="0"/>
              <a:buChar char="Ø"/>
            </a:pPr>
            <a:endParaRPr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endPar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10233" y="3232373"/>
            <a:ext cx="2176431" cy="32211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18" name="文本框 17"/>
          <p:cNvSpPr txBox="1"/>
          <p:nvPr/>
        </p:nvSpPr>
        <p:spPr>
          <a:xfrm>
            <a:off x="501591" y="613259"/>
            <a:ext cx="11187870" cy="2861310"/>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Ø"/>
            </a:pP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r>
              <a:rPr sz="2400" dirty="0">
                <a:latin typeface="微软雅黑" panose="020B0503020204020204" charset="-122"/>
                <a:ea typeface="微软雅黑" panose="020B0503020204020204" charset="-122"/>
                <a:cs typeface="微软雅黑" panose="020B0503020204020204" charset="-122"/>
                <a:sym typeface="+mn-ea"/>
              </a:rPr>
              <a:t>Magee(2013)等人使用</a:t>
            </a:r>
            <a:r>
              <a:rPr sz="2400" b="1" dirty="0">
                <a:latin typeface="微软雅黑" panose="020B0503020204020204" charset="-122"/>
                <a:ea typeface="微软雅黑" panose="020B0503020204020204" charset="-122"/>
                <a:cs typeface="微软雅黑" panose="020B0503020204020204" charset="-122"/>
                <a:sym typeface="+mn-ea"/>
              </a:rPr>
              <a:t>11104名18-79岁</a:t>
            </a:r>
            <a:r>
              <a:rPr sz="2400" dirty="0">
                <a:latin typeface="微软雅黑" panose="020B0503020204020204" charset="-122"/>
                <a:ea typeface="微软雅黑" panose="020B0503020204020204" charset="-122"/>
                <a:cs typeface="微软雅黑" panose="020B0503020204020204" charset="-122"/>
                <a:sym typeface="+mn-ea"/>
              </a:rPr>
              <a:t>的成年人样本</a:t>
            </a:r>
            <a:r>
              <a:rPr lang="zh-CN" altLang="en-US" sz="2400" dirty="0">
                <a:latin typeface="微软雅黑" panose="020B0503020204020204" charset="-122"/>
                <a:ea typeface="微软雅黑" panose="020B0503020204020204" charset="-122"/>
                <a:cs typeface="微软雅黑" panose="020B0503020204020204" charset="-122"/>
                <a:sym typeface="+mn-ea"/>
              </a:rPr>
              <a:t>进行</a:t>
            </a:r>
            <a:r>
              <a:rPr lang="zh-CN" altLang="en-US" sz="2400" b="1" dirty="0">
                <a:latin typeface="微软雅黑" panose="020B0503020204020204" charset="-122"/>
                <a:ea typeface="微软雅黑" panose="020B0503020204020204" charset="-122"/>
                <a:cs typeface="微软雅黑" panose="020B0503020204020204" charset="-122"/>
                <a:sym typeface="+mn-ea"/>
              </a:rPr>
              <a:t>纵向研究</a:t>
            </a:r>
            <a:r>
              <a:rPr sz="2400" dirty="0">
                <a:latin typeface="微软雅黑" panose="020B0503020204020204" charset="-122"/>
                <a:ea typeface="微软雅黑" panose="020B0503020204020204" charset="-122"/>
                <a:cs typeface="微软雅黑" panose="020B0503020204020204" charset="-122"/>
                <a:sym typeface="+mn-ea"/>
              </a:rPr>
              <a:t>，在四年前和四年后，分别对大五人格测试得分和幸福感进行比较，</a:t>
            </a:r>
            <a:r>
              <a:rPr sz="2400" b="1" dirty="0">
                <a:solidFill>
                  <a:srgbClr val="C00000"/>
                </a:solidFill>
                <a:latin typeface="微软雅黑" panose="020B0503020204020204" charset="-122"/>
                <a:ea typeface="微软雅黑" panose="020B0503020204020204" charset="-122"/>
                <a:cs typeface="微软雅黑" panose="020B0503020204020204" charset="-122"/>
                <a:sym typeface="+mn-ea"/>
              </a:rPr>
              <a:t>发现当</a:t>
            </a:r>
            <a:r>
              <a:rPr lang="zh-CN" sz="2400" b="1" dirty="0">
                <a:solidFill>
                  <a:srgbClr val="C00000"/>
                </a:solidFill>
                <a:latin typeface="微软雅黑" panose="020B0503020204020204" charset="-122"/>
                <a:ea typeface="微软雅黑" panose="020B0503020204020204" charset="-122"/>
                <a:cs typeface="微软雅黑" panose="020B0503020204020204" charset="-122"/>
                <a:sym typeface="+mn-ea"/>
              </a:rPr>
              <a:t>情绪稳定性、</a:t>
            </a:r>
            <a:r>
              <a:rPr sz="2400" b="1" dirty="0">
                <a:solidFill>
                  <a:srgbClr val="C00000"/>
                </a:solidFill>
                <a:latin typeface="微软雅黑" panose="020B0503020204020204" charset="-122"/>
                <a:ea typeface="微软雅黑" panose="020B0503020204020204" charset="-122"/>
                <a:cs typeface="微软雅黑" panose="020B0503020204020204" charset="-122"/>
                <a:sym typeface="+mn-ea"/>
              </a:rPr>
              <a:t>外向性、尽责性、宜人性提高时，人们的幸福感会提高，倾向于拥有更高的生活满意度，更经常地感受到积极情感，以及更少地经历消极情感。</a:t>
            </a:r>
            <a:endPar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18" name="文本框 17"/>
          <p:cNvSpPr txBox="1"/>
          <p:nvPr/>
        </p:nvSpPr>
        <p:spPr>
          <a:xfrm>
            <a:off x="502226" y="1072999"/>
            <a:ext cx="11187870" cy="4523105"/>
          </a:xfrm>
          <a:prstGeom prst="rect">
            <a:avLst/>
          </a:prstGeom>
          <a:noFill/>
        </p:spPr>
        <p:txBody>
          <a:bodyPr wrap="square" rtlCol="0" anchor="t">
            <a:spAutoFit/>
          </a:bodyPr>
          <a:lstStyle/>
          <a:p>
            <a:pPr marL="342900" indent="-342900">
              <a:lnSpc>
                <a:spcPct val="150000"/>
              </a:lnSpc>
              <a:buClrTx/>
              <a:buSzTx/>
              <a:buFont typeface="Wingdings" panose="05000000000000000000" charset="0"/>
              <a:buChar char="Ø"/>
            </a:pPr>
            <a:r>
              <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当外</a:t>
            </a: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倾</a:t>
            </a:r>
            <a:r>
              <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性增加</a:t>
            </a:r>
            <a:r>
              <a:rPr lang="zh-CN" sz="2400" dirty="0">
                <a:latin typeface="微软雅黑" panose="020B0503020204020204" charset="-122"/>
                <a:ea typeface="微软雅黑" panose="020B0503020204020204" charset="-122"/>
                <a:cs typeface="微软雅黑" panose="020B0503020204020204" charset="-122"/>
                <a:sym typeface="+mn-ea"/>
              </a:rPr>
              <a:t>，</a:t>
            </a:r>
            <a:r>
              <a:rPr sz="2400" dirty="0">
                <a:latin typeface="微软雅黑" panose="020B0503020204020204" charset="-122"/>
                <a:ea typeface="微软雅黑" panose="020B0503020204020204" charset="-122"/>
                <a:cs typeface="微软雅黑" panose="020B0503020204020204" charset="-122"/>
                <a:sym typeface="+mn-ea"/>
              </a:rPr>
              <a:t>我们会得到更多的社会支持，变得更自信和坚定；</a:t>
            </a: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ClrTx/>
              <a:buSzTx/>
              <a:buFont typeface="Wingdings" panose="05000000000000000000" charset="0"/>
              <a:buChar char="Ø"/>
            </a:pPr>
            <a:r>
              <a:rPr sz="2400" dirty="0">
                <a:solidFill>
                  <a:srgbClr val="FF0000"/>
                </a:solidFill>
                <a:latin typeface="微软雅黑" panose="020B0503020204020204" charset="-122"/>
                <a:ea typeface="微软雅黑" panose="020B0503020204020204" charset="-122"/>
                <a:cs typeface="微软雅黑" panose="020B0503020204020204" charset="-122"/>
                <a:sym typeface="+mn-ea"/>
              </a:rPr>
              <a:t>当尽责性提高的时候</a:t>
            </a:r>
            <a:r>
              <a:rPr sz="2400" dirty="0">
                <a:latin typeface="微软雅黑" panose="020B0503020204020204" charset="-122"/>
                <a:ea typeface="微软雅黑" panose="020B0503020204020204" charset="-122"/>
                <a:cs typeface="微软雅黑" panose="020B0503020204020204" charset="-122"/>
                <a:sym typeface="+mn-ea"/>
              </a:rPr>
              <a:t>，会有更好的工作成绩，更佳的工作-生活平衡；</a:t>
            </a: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ClrTx/>
              <a:buSzTx/>
              <a:buFont typeface="Wingdings" panose="05000000000000000000" charset="0"/>
              <a:buChar char="Ø"/>
            </a:pPr>
            <a:r>
              <a:rPr lang="zh-CN" altLang="en-US" sz="2400" dirty="0">
                <a:solidFill>
                  <a:srgbClr val="FF0000"/>
                </a:solidFill>
                <a:latin typeface="微软雅黑" panose="020B0503020204020204" charset="-122"/>
                <a:ea typeface="微软雅黑" panose="020B0503020204020204" charset="-122"/>
                <a:cs typeface="微软雅黑" panose="020B0503020204020204" charset="-122"/>
                <a:sym typeface="+mn-ea"/>
              </a:rPr>
              <a:t>宜人</a:t>
            </a:r>
            <a:r>
              <a:rPr sz="2400" dirty="0" err="1">
                <a:solidFill>
                  <a:srgbClr val="FF0000"/>
                </a:solidFill>
                <a:latin typeface="微软雅黑" panose="020B0503020204020204" charset="-122"/>
                <a:ea typeface="微软雅黑" panose="020B0503020204020204" charset="-122"/>
                <a:cs typeface="微软雅黑" panose="020B0503020204020204" charset="-122"/>
                <a:sym typeface="+mn-ea"/>
              </a:rPr>
              <a:t>性提高的时候</a:t>
            </a:r>
            <a:r>
              <a:rPr sz="2400" dirty="0" err="1">
                <a:latin typeface="微软雅黑" panose="020B0503020204020204" charset="-122"/>
                <a:ea typeface="微软雅黑" panose="020B0503020204020204" charset="-122"/>
                <a:cs typeface="微软雅黑" panose="020B0503020204020204" charset="-122"/>
                <a:sym typeface="+mn-ea"/>
              </a:rPr>
              <a:t>，会发展出更高质量的人际关系和友情，以更积极的态度去处理压力情境，关系中的冲突更少</a:t>
            </a:r>
            <a:r>
              <a:rPr sz="2400" dirty="0">
                <a:latin typeface="微软雅黑" panose="020B0503020204020204" charset="-122"/>
                <a:ea typeface="微软雅黑" panose="020B0503020204020204" charset="-122"/>
                <a:cs typeface="微软雅黑" panose="020B0503020204020204" charset="-122"/>
                <a:sym typeface="+mn-ea"/>
              </a:rPr>
              <a:t>；</a:t>
            </a: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ClrTx/>
              <a:buSzTx/>
              <a:buFont typeface="Wingdings" panose="05000000000000000000" charset="0"/>
              <a:buChar char="Ø"/>
            </a:pPr>
            <a:r>
              <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当开放性提高的时候</a:t>
            </a:r>
            <a:r>
              <a:rPr lang="zh-CN" sz="2400" dirty="0">
                <a:latin typeface="微软雅黑" panose="020B0503020204020204" charset="-122"/>
                <a:ea typeface="微软雅黑" panose="020B0503020204020204" charset="-122"/>
                <a:cs typeface="微软雅黑" panose="020B0503020204020204" charset="-122"/>
                <a:sym typeface="+mn-ea"/>
              </a:rPr>
              <a:t>，生活会更加丰富多彩，在不断的变化和体验中找到自我的核心价值；</a:t>
            </a: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nSpc>
                <a:spcPct val="150000"/>
              </a:lnSpc>
              <a:buClrTx/>
              <a:buSzTx/>
              <a:buFont typeface="Wingdings" panose="05000000000000000000" charset="0"/>
              <a:buChar char="Ø"/>
            </a:pPr>
            <a:r>
              <a:rPr sz="2400" dirty="0">
                <a:solidFill>
                  <a:srgbClr val="FF0000"/>
                </a:solidFill>
                <a:latin typeface="微软雅黑" panose="020B0503020204020204" charset="-122"/>
                <a:ea typeface="微软雅黑" panose="020B0503020204020204" charset="-122"/>
                <a:cs typeface="微软雅黑" panose="020B0503020204020204" charset="-122"/>
                <a:sym typeface="+mn-ea"/>
              </a:rPr>
              <a:t>而</a:t>
            </a:r>
            <a:r>
              <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情绪稳定性</a:t>
            </a:r>
            <a:r>
              <a:rPr sz="2400" dirty="0">
                <a:solidFill>
                  <a:srgbClr val="FF0000"/>
                </a:solidFill>
                <a:latin typeface="微软雅黑" panose="020B0503020204020204" charset="-122"/>
                <a:ea typeface="微软雅黑" panose="020B0503020204020204" charset="-122"/>
                <a:cs typeface="微软雅黑" panose="020B0503020204020204" charset="-122"/>
                <a:sym typeface="+mn-ea"/>
              </a:rPr>
              <a:t>得分</a:t>
            </a:r>
            <a:r>
              <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rPr>
              <a:t>提高</a:t>
            </a:r>
            <a:r>
              <a:rPr sz="2400" dirty="0">
                <a:solidFill>
                  <a:srgbClr val="FF0000"/>
                </a:solidFill>
                <a:latin typeface="微软雅黑" panose="020B0503020204020204" charset="-122"/>
                <a:ea typeface="微软雅黑" panose="020B0503020204020204" charset="-122"/>
                <a:cs typeface="微软雅黑" panose="020B0503020204020204" charset="-122"/>
                <a:sym typeface="+mn-ea"/>
              </a:rPr>
              <a:t>的时候</a:t>
            </a:r>
            <a:r>
              <a:rPr sz="2400" dirty="0">
                <a:latin typeface="微软雅黑" panose="020B0503020204020204" charset="-122"/>
                <a:ea typeface="微软雅黑" panose="020B0503020204020204" charset="-122"/>
                <a:cs typeface="微软雅黑" panose="020B0503020204020204" charset="-122"/>
                <a:sym typeface="+mn-ea"/>
              </a:rPr>
              <a:t>，整体情绪更稳定，焦虑、抑郁情绪和强迫性的冲动更少。</a:t>
            </a:r>
            <a:endParaRPr sz="2400"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 calcmode="lin" valueType="num">
                                      <p:cBhvr additive="base">
                                        <p:cTn id="7"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 calcmode="lin" valueType="num">
                                      <p:cBhvr additive="base">
                                        <p:cTn id="13"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 calcmode="lin" valueType="num">
                                      <p:cBhvr additive="base">
                                        <p:cTn id="19"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xEl>
                                              <p:pRg st="4" end="4"/>
                                            </p:txEl>
                                          </p:spTgt>
                                        </p:tgtEl>
                                        <p:attrNameLst>
                                          <p:attrName>style.visibility</p:attrName>
                                        </p:attrNameLst>
                                      </p:cBhvr>
                                      <p:to>
                                        <p:strVal val="visible"/>
                                      </p:to>
                                    </p:set>
                                    <p:anim calcmode="lin" valueType="num">
                                      <p:cBhvr additive="base">
                                        <p:cTn id="25"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18" name="文本框 17"/>
          <p:cNvSpPr txBox="1"/>
          <p:nvPr/>
        </p:nvSpPr>
        <p:spPr>
          <a:xfrm>
            <a:off x="501591" y="1345414"/>
            <a:ext cx="11187870" cy="2797048"/>
          </a:xfrm>
          <a:prstGeom prst="rect">
            <a:avLst/>
          </a:prstGeom>
          <a:noFill/>
        </p:spPr>
        <p:txBody>
          <a:bodyPr wrap="square" rtlCol="0" anchor="t">
            <a:spAutoFit/>
          </a:bodyPr>
          <a:lstStyle/>
          <a:p>
            <a:pPr marL="342900" indent="-342900">
              <a:lnSpc>
                <a:spcPct val="150000"/>
              </a:lnSpc>
              <a:buClrTx/>
              <a:buSzTx/>
              <a:buFont typeface="Wingdings" panose="05000000000000000000" charset="0"/>
              <a:buChar char="Ø"/>
            </a:pPr>
            <a:r>
              <a:rPr sz="2400" dirty="0">
                <a:latin typeface="微软雅黑" panose="020B0503020204020204" charset="-122"/>
                <a:ea typeface="微软雅黑" panose="020B0503020204020204" charset="-122"/>
                <a:cs typeface="微软雅黑" panose="020B0503020204020204" charset="-122"/>
                <a:sym typeface="+mn-ea"/>
              </a:rPr>
              <a:t>Hudson</a:t>
            </a:r>
            <a:r>
              <a:rPr lang="zh-CN" sz="2400" dirty="0">
                <a:latin typeface="微软雅黑" panose="020B0503020204020204" charset="-122"/>
                <a:ea typeface="微软雅黑" panose="020B0503020204020204" charset="-122"/>
                <a:cs typeface="微软雅黑" panose="020B0503020204020204" charset="-122"/>
                <a:sym typeface="+mn-ea"/>
              </a:rPr>
              <a:t>学者</a:t>
            </a:r>
            <a:r>
              <a:rPr sz="2400" dirty="0">
                <a:latin typeface="微软雅黑" panose="020B0503020204020204" charset="-122"/>
                <a:ea typeface="微软雅黑" panose="020B0503020204020204" charset="-122"/>
                <a:cs typeface="微软雅黑" panose="020B0503020204020204" charset="-122"/>
                <a:sym typeface="+mn-ea"/>
              </a:rPr>
              <a:t>(2016)在16周的实验中，证明了我们确实可以通过自己的努力来改变人格。</a:t>
            </a:r>
            <a:r>
              <a:rPr lang="zh-CN" sz="2400" dirty="0">
                <a:latin typeface="微软雅黑" panose="020B0503020204020204" charset="-122"/>
                <a:ea typeface="微软雅黑" panose="020B0503020204020204" charset="-122"/>
                <a:cs typeface="微软雅黑" panose="020B0503020204020204" charset="-122"/>
                <a:sym typeface="+mn-ea"/>
              </a:rPr>
              <a:t>研究</a:t>
            </a:r>
            <a:r>
              <a:rPr sz="2400" dirty="0">
                <a:latin typeface="微软雅黑" panose="020B0503020204020204" charset="-122"/>
                <a:ea typeface="微软雅黑" panose="020B0503020204020204" charset="-122"/>
                <a:cs typeface="微软雅黑" panose="020B0503020204020204" charset="-122"/>
                <a:sym typeface="+mn-ea"/>
              </a:rPr>
              <a:t>还表明，</a:t>
            </a:r>
            <a:r>
              <a:rPr sz="2400" b="1" dirty="0">
                <a:solidFill>
                  <a:srgbClr val="FF0000"/>
                </a:solidFill>
                <a:latin typeface="微软雅黑" panose="020B0503020204020204" charset="-122"/>
                <a:ea typeface="微软雅黑" panose="020B0503020204020204" charset="-122"/>
                <a:cs typeface="微软雅黑" panose="020B0503020204020204" charset="-122"/>
                <a:sym typeface="+mn-ea"/>
              </a:rPr>
              <a:t>如果你拥有非常强烈的改变自己的愿望，但仅仅停留在目标的层面上，而不去执行和实现，那它反而会降低生活幸福感。(Polivy, 2002)。</a:t>
            </a:r>
            <a:endParaRPr sz="2400" dirty="0">
              <a:latin typeface="微软雅黑" panose="020B0503020204020204" charset="-122"/>
              <a:ea typeface="微软雅黑" panose="020B0503020204020204" charset="-122"/>
              <a:cs typeface="微软雅黑" panose="020B0503020204020204" charset="-122"/>
              <a:sym typeface="+mn-ea"/>
            </a:endParaRPr>
          </a:p>
          <a:p>
            <a:pPr marL="342900" indent="-342900" algn="just">
              <a:lnSpc>
                <a:spcPct val="150000"/>
              </a:lnSpc>
              <a:buClrTx/>
              <a:buSzTx/>
              <a:buFont typeface="Wingdings" panose="05000000000000000000" charset="0"/>
              <a:buChar char="Ø"/>
            </a:pPr>
            <a:endParaRPr lang="zh-CN" sz="2400"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
        <p:nvSpPr>
          <p:cNvPr id="3" name="矩形 2"/>
          <p:cNvSpPr/>
          <p:nvPr/>
        </p:nvSpPr>
        <p:spPr>
          <a:xfrm>
            <a:off x="609073" y="3974382"/>
            <a:ext cx="11313736" cy="7627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800" b="1" dirty="0">
                <a:latin typeface="微软雅黑" panose="020B0503020204020204" charset="-122"/>
                <a:ea typeface="微软雅黑" panose="020B0503020204020204" charset="-122"/>
              </a:rPr>
              <a:t>改变需要在了解、认可和接纳的基础上，主动式、渐进式地改变</a:t>
            </a:r>
            <a:endParaRPr lang="zh-CN" altLang="en-US" sz="2800" b="1" dirty="0">
              <a:latin typeface="微软雅黑" panose="020B0503020204020204" charset="-122"/>
              <a:ea typeface="微软雅黑" panose="020B0503020204020204" charset="-122"/>
            </a:endParaRPr>
          </a:p>
        </p:txBody>
      </p:sp>
      <p:sp>
        <p:nvSpPr>
          <p:cNvPr id="4" name="矩形 3"/>
          <p:cNvSpPr/>
          <p:nvPr/>
        </p:nvSpPr>
        <p:spPr>
          <a:xfrm>
            <a:off x="609073" y="5042150"/>
            <a:ext cx="11313736" cy="7881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800" b="1" dirty="0">
                <a:latin typeface="微软雅黑" panose="020B0503020204020204" charset="-122"/>
                <a:ea typeface="微软雅黑" panose="020B0503020204020204" charset="-122"/>
              </a:rPr>
              <a:t>改变需要长期坚持的信心和坚韧的毅力</a:t>
            </a:r>
            <a:endParaRPr lang="zh-CN" altLang="en-US" sz="2800" b="1"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五边形 3"/>
          <p:cNvSpPr/>
          <p:nvPr/>
        </p:nvSpPr>
        <p:spPr>
          <a:xfrm>
            <a:off x="6102" y="333375"/>
            <a:ext cx="5280793"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改变</a:t>
            </a:r>
            <a:r>
              <a:rPr lang="en-US" altLang="zh-CN" sz="3600" b="1" dirty="0"/>
              <a:t>VS</a:t>
            </a:r>
            <a:r>
              <a:rPr lang="zh-CN" altLang="en-US" sz="3600" b="1" dirty="0"/>
              <a:t>接纳：自我调节</a:t>
            </a:r>
            <a:endParaRPr lang="en-US" altLang="zh-CN" sz="3600" b="1" dirty="0"/>
          </a:p>
        </p:txBody>
      </p:sp>
      <p:sp>
        <p:nvSpPr>
          <p:cNvPr id="8" name="文本框 17"/>
          <p:cNvSpPr txBox="1"/>
          <p:nvPr/>
        </p:nvSpPr>
        <p:spPr>
          <a:xfrm>
            <a:off x="701921" y="1496695"/>
            <a:ext cx="10309860" cy="5369560"/>
          </a:xfrm>
          <a:prstGeom prst="rect">
            <a:avLst/>
          </a:prstGeom>
          <a:noFill/>
        </p:spPr>
        <p:txBody>
          <a:bodyPr wrap="square" rtlCol="0" anchor="t">
            <a:spAutoFit/>
          </a:bodyPr>
          <a:lstStyle/>
          <a:p>
            <a:pPr algn="just">
              <a:lnSpc>
                <a:spcPct val="150000"/>
              </a:lnSpc>
              <a:spcBef>
                <a:spcPts val="20"/>
              </a:spcBef>
            </a:pPr>
            <a:r>
              <a:rPr lang="zh-CN" altLang="en-US" sz="2800" b="1" dirty="0">
                <a:latin typeface="微软雅黑" panose="020B0503020204020204" charset="-122"/>
                <a:ea typeface="微软雅黑" panose="020B0503020204020204" charset="-122"/>
                <a:cs typeface="微软雅黑" panose="020B0503020204020204" charset="-122"/>
                <a:sym typeface="+mn-ea"/>
              </a:rPr>
              <a:t>（</a:t>
            </a:r>
            <a:r>
              <a:rPr lang="en-US" altLang="zh-CN" sz="2800" b="1" dirty="0">
                <a:latin typeface="微软雅黑" panose="020B0503020204020204" charset="-122"/>
                <a:ea typeface="微软雅黑" panose="020B0503020204020204" charset="-122"/>
                <a:cs typeface="微软雅黑" panose="020B0503020204020204" charset="-122"/>
                <a:sym typeface="+mn-ea"/>
              </a:rPr>
              <a:t>1</a:t>
            </a:r>
            <a:r>
              <a:rPr lang="zh-CN" altLang="en-US" sz="2800" b="1" dirty="0">
                <a:latin typeface="微软雅黑" panose="020B0503020204020204" charset="-122"/>
                <a:ea typeface="微软雅黑" panose="020B0503020204020204" charset="-122"/>
                <a:cs typeface="微软雅黑" panose="020B0503020204020204" charset="-122"/>
                <a:sym typeface="+mn-ea"/>
              </a:rPr>
              <a:t>）设置具体的目标和计划；</a:t>
            </a:r>
            <a:endParaRPr lang="zh-CN" altLang="en-US"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lang="zh-CN" altLang="en-US" sz="2400" dirty="0">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C00000"/>
                </a:solidFill>
                <a:latin typeface="微软雅黑" panose="020B0503020204020204" charset="-122"/>
                <a:ea typeface="微软雅黑" panose="020B0503020204020204" charset="-122"/>
                <a:cs typeface="微软雅黑" panose="020B0503020204020204" charset="-122"/>
                <a:sym typeface="+mn-ea"/>
              </a:rPr>
              <a:t>明确“你想要改变什么”和“你想要成为什么样的人”这两个问题</a:t>
            </a:r>
            <a:r>
              <a:rPr lang="zh-CN" altLang="en-US" sz="2400" dirty="0">
                <a:latin typeface="微软雅黑" panose="020B0503020204020204" charset="-122"/>
                <a:ea typeface="微软雅黑" panose="020B0503020204020204" charset="-122"/>
                <a:cs typeface="微软雅黑" panose="020B0503020204020204" charset="-122"/>
                <a:sym typeface="+mn-ea"/>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lang="zh-CN" altLang="en-US" sz="2400" dirty="0">
                <a:latin typeface="微软雅黑" panose="020B0503020204020204" charset="-122"/>
                <a:ea typeface="微软雅黑" panose="020B0503020204020204" charset="-122"/>
                <a:cs typeface="微软雅黑" panose="020B0503020204020204" charset="-122"/>
                <a:sym typeface="+mn-ea"/>
              </a:rPr>
              <a:t>      如果你只是模糊地觉得“我想要成为像xx一样的人”，你需要具体化，这个人身上的哪一点是你想要成为的？是Ta的行为、习惯、说话方式，还是别的什么？</a:t>
            </a: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zh-CN" altLang="en-US"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lang="zh-CN" altLang="en-US" sz="2400" dirty="0">
                <a:latin typeface="微软雅黑" panose="020B0503020204020204" charset="-122"/>
                <a:ea typeface="微软雅黑" panose="020B0503020204020204" charset="-122"/>
                <a:cs typeface="微软雅黑" panose="020B0503020204020204" charset="-122"/>
                <a:sym typeface="+mn-ea"/>
              </a:rPr>
              <a:t>    </a:t>
            </a:r>
            <a:endParaRPr sz="32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altLang="zh-CN"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endParaRPr lang="en-US" altLang="zh-CN" sz="2800" b="1" dirty="0">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anim calcmode="lin" valueType="num">
                                      <p:cBhvr additive="base">
                                        <p:cTn id="1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文本框 17"/>
          <p:cNvSpPr txBox="1"/>
          <p:nvPr/>
        </p:nvSpPr>
        <p:spPr>
          <a:xfrm>
            <a:off x="701921" y="1496695"/>
            <a:ext cx="10309860" cy="5925533"/>
          </a:xfrm>
          <a:prstGeom prst="rect">
            <a:avLst/>
          </a:prstGeom>
          <a:noFill/>
        </p:spPr>
        <p:txBody>
          <a:bodyPr wrap="square" rtlCol="0" anchor="t">
            <a:spAutoFit/>
          </a:bodyPr>
          <a:lstStyle/>
          <a:p>
            <a:pPr algn="just">
              <a:lnSpc>
                <a:spcPct val="150000"/>
              </a:lnSpc>
              <a:spcBef>
                <a:spcPts val="20"/>
              </a:spcBef>
            </a:pPr>
            <a:r>
              <a:rPr lang="zh-CN" altLang="en-US" sz="2800" b="1" dirty="0">
                <a:latin typeface="微软雅黑" panose="020B0503020204020204" charset="-122"/>
                <a:ea typeface="微软雅黑" panose="020B0503020204020204" charset="-122"/>
                <a:cs typeface="微软雅黑" panose="020B0503020204020204" charset="-122"/>
                <a:sym typeface="+mn-ea"/>
              </a:rPr>
              <a:t>（</a:t>
            </a:r>
            <a:r>
              <a:rPr lang="en-US" altLang="zh-CN" sz="2800" b="1" dirty="0">
                <a:latin typeface="微软雅黑" panose="020B0503020204020204" charset="-122"/>
                <a:ea typeface="微软雅黑" panose="020B0503020204020204" charset="-122"/>
                <a:cs typeface="微软雅黑" panose="020B0503020204020204" charset="-122"/>
                <a:sym typeface="+mn-ea"/>
              </a:rPr>
              <a:t>2</a:t>
            </a:r>
            <a:r>
              <a:rPr lang="zh-CN" altLang="en-US" sz="2800" b="1" dirty="0">
                <a:latin typeface="微软雅黑" panose="020B0503020204020204" charset="-122"/>
                <a:ea typeface="微软雅黑" panose="020B0503020204020204" charset="-122"/>
                <a:cs typeface="微软雅黑" panose="020B0503020204020204" charset="-122"/>
                <a:sym typeface="+mn-ea"/>
              </a:rPr>
              <a:t>）改变思维模式，停止标签化、固化（fixed）；</a:t>
            </a:r>
            <a:endParaRPr lang="en-US" altLang="zh-CN"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sz="2400" dirty="0">
                <a:latin typeface="微软雅黑" panose="020B0503020204020204" charset="-122"/>
                <a:ea typeface="微软雅黑" panose="020B0503020204020204" charset="-122"/>
                <a:cs typeface="微软雅黑" panose="020B0503020204020204" charset="-122"/>
                <a:sym typeface="+mn-ea"/>
              </a:rPr>
              <a:t>      当你将自己标签化为“害羞”、“不善交际”，</a:t>
            </a:r>
            <a:r>
              <a:rPr sz="2400" dirty="0" err="1">
                <a:latin typeface="微软雅黑" panose="020B0503020204020204" charset="-122"/>
                <a:ea typeface="微软雅黑" panose="020B0503020204020204" charset="-122"/>
                <a:cs typeface="微软雅黑" panose="020B0503020204020204" charset="-122"/>
                <a:sym typeface="+mn-ea"/>
              </a:rPr>
              <a:t>并觉得这是不可改变的时候，你就会给自己不去参加聚会找一个理所当然的借口</a:t>
            </a:r>
            <a:r>
              <a:rPr sz="2400" dirty="0">
                <a:latin typeface="微软雅黑" panose="020B0503020204020204" charset="-122"/>
                <a:ea typeface="微软雅黑" panose="020B0503020204020204" charset="-122"/>
                <a:cs typeface="微软雅黑" panose="020B0503020204020204" charset="-122"/>
                <a:sym typeface="+mn-ea"/>
              </a:rPr>
              <a:t>。</a:t>
            </a:r>
            <a:endParaRPr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sz="2400" dirty="0">
                <a:latin typeface="微软雅黑" panose="020B0503020204020204" charset="-122"/>
                <a:ea typeface="微软雅黑" panose="020B0503020204020204" charset="-122"/>
                <a:cs typeface="微软雅黑" panose="020B0503020204020204" charset="-122"/>
                <a:sym typeface="+mn-ea"/>
              </a:rPr>
              <a:t>   </a:t>
            </a:r>
            <a:r>
              <a:rPr sz="2400" b="1" dirty="0">
                <a:solidFill>
                  <a:srgbClr val="C00000"/>
                </a:solidFill>
                <a:latin typeface="微软雅黑" panose="020B0503020204020204" charset="-122"/>
                <a:ea typeface="微软雅黑" panose="020B0503020204020204" charset="-122"/>
                <a:cs typeface="微软雅黑" panose="020B0503020204020204" charset="-122"/>
                <a:sym typeface="+mn-ea"/>
              </a:rPr>
              <a:t>   </a:t>
            </a:r>
            <a:r>
              <a:rPr sz="2400" b="1" dirty="0" err="1">
                <a:solidFill>
                  <a:srgbClr val="C00000"/>
                </a:solidFill>
                <a:latin typeface="微软雅黑" panose="020B0503020204020204" charset="-122"/>
                <a:ea typeface="微软雅黑" panose="020B0503020204020204" charset="-122"/>
                <a:cs typeface="微软雅黑" panose="020B0503020204020204" charset="-122"/>
                <a:sym typeface="+mn-ea"/>
              </a:rPr>
              <a:t>如果你决心改变，就需要先给自己去掉标签，去掉非黑即白的想法，把自己看作可发展、可塑造的个体</a:t>
            </a:r>
            <a:r>
              <a:rPr sz="2400" b="1" dirty="0">
                <a:solidFill>
                  <a:srgbClr val="C00000"/>
                </a:solidFill>
                <a:latin typeface="微软雅黑" panose="020B0503020204020204" charset="-122"/>
                <a:ea typeface="微软雅黑" panose="020B0503020204020204" charset="-122"/>
                <a:cs typeface="微软雅黑" panose="020B0503020204020204" charset="-122"/>
                <a:sym typeface="+mn-ea"/>
              </a:rPr>
              <a:t>。</a:t>
            </a:r>
            <a:endParaRPr lang="en-US"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sz="2400" b="1" dirty="0">
              <a:solidFill>
                <a:srgbClr val="C00000"/>
              </a:solidFill>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sz="28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altLang="zh-CN"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endParaRPr lang="en-US" altLang="zh-CN" sz="2800" b="1" dirty="0">
              <a:latin typeface="微软雅黑" panose="020B0503020204020204" charset="-122"/>
              <a:ea typeface="微软雅黑" panose="020B0503020204020204" charset="-122"/>
              <a:cs typeface="微软雅黑" panose="020B0503020204020204" charset="-122"/>
              <a:sym typeface="+mn-ea"/>
            </a:endParaRPr>
          </a:p>
        </p:txBody>
      </p:sp>
      <p:sp>
        <p:nvSpPr>
          <p:cNvPr id="3" name="五边形 3"/>
          <p:cNvSpPr/>
          <p:nvPr/>
        </p:nvSpPr>
        <p:spPr>
          <a:xfrm>
            <a:off x="6102" y="333375"/>
            <a:ext cx="5280793"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改变</a:t>
            </a:r>
            <a:r>
              <a:rPr lang="en-US" altLang="zh-CN" sz="3600" b="1" dirty="0"/>
              <a:t>VS</a:t>
            </a:r>
            <a:r>
              <a:rPr lang="zh-CN" altLang="en-US" sz="3600" b="1" dirty="0"/>
              <a:t>接纳：自我调节</a:t>
            </a:r>
            <a:endParaRPr lang="en-US" altLang="zh-CN"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文本框 17"/>
          <p:cNvSpPr txBox="1"/>
          <p:nvPr/>
        </p:nvSpPr>
        <p:spPr>
          <a:xfrm>
            <a:off x="701921" y="1496695"/>
            <a:ext cx="10309860" cy="5182235"/>
          </a:xfrm>
          <a:prstGeom prst="rect">
            <a:avLst/>
          </a:prstGeom>
          <a:noFill/>
        </p:spPr>
        <p:txBody>
          <a:bodyPr wrap="square" rtlCol="0" anchor="t">
            <a:spAutoFit/>
          </a:bodyPr>
          <a:lstStyle/>
          <a:p>
            <a:pPr algn="just">
              <a:lnSpc>
                <a:spcPct val="150000"/>
              </a:lnSpc>
              <a:spcBef>
                <a:spcPts val="20"/>
              </a:spcBef>
            </a:pPr>
            <a:r>
              <a:rPr lang="zh-CN" altLang="en-US" sz="2400" b="1" dirty="0">
                <a:latin typeface="微软雅黑" panose="020B0503020204020204" charset="-122"/>
                <a:ea typeface="微软雅黑" panose="020B0503020204020204" charset="-122"/>
                <a:cs typeface="微软雅黑" panose="020B0503020204020204" charset="-122"/>
                <a:sym typeface="+mn-ea"/>
              </a:rPr>
              <a:t>（</a:t>
            </a:r>
            <a:r>
              <a:rPr lang="en-US" altLang="zh-CN" sz="2400" b="1" dirty="0">
                <a:latin typeface="微软雅黑" panose="020B0503020204020204" charset="-122"/>
                <a:ea typeface="微软雅黑" panose="020B0503020204020204" charset="-122"/>
                <a:cs typeface="微软雅黑" panose="020B0503020204020204" charset="-122"/>
                <a:sym typeface="+mn-ea"/>
              </a:rPr>
              <a:t>3</a:t>
            </a:r>
            <a:r>
              <a:rPr lang="zh-CN" altLang="en-US" sz="2400" b="1" dirty="0">
                <a:latin typeface="微软雅黑" panose="020B0503020204020204" charset="-122"/>
                <a:ea typeface="微软雅黑" panose="020B0503020204020204" charset="-122"/>
                <a:cs typeface="微软雅黑" panose="020B0503020204020204" charset="-122"/>
                <a:sym typeface="+mn-ea"/>
              </a:rPr>
              <a:t>）投入到一段重要的工作或稳定的关系中，承诺和责任会带来变化；</a:t>
            </a:r>
            <a:endParaRPr lang="en-US" altLang="zh-CN" sz="2400" b="1" dirty="0">
              <a:latin typeface="微软雅黑" panose="020B0503020204020204" charset="-122"/>
              <a:ea typeface="微软雅黑" panose="020B0503020204020204" charset="-122"/>
              <a:cs typeface="微软雅黑" panose="020B0503020204020204" charset="-122"/>
              <a:sym typeface="+mn-ea"/>
            </a:endParaRPr>
          </a:p>
          <a:p>
            <a:pPr>
              <a:lnSpc>
                <a:spcPct val="150000"/>
              </a:lnSpc>
              <a:spcBef>
                <a:spcPts val="20"/>
              </a:spcBef>
              <a:spcAft>
                <a:spcPts val="0"/>
              </a:spcAft>
            </a:pPr>
            <a:r>
              <a:rPr sz="2000" dirty="0">
                <a:latin typeface="微软雅黑" panose="020B0503020204020204" charset="-122"/>
                <a:ea typeface="微软雅黑" panose="020B0503020204020204" charset="-122"/>
                <a:cs typeface="微软雅黑" panose="020B0503020204020204" charset="-122"/>
                <a:sym typeface="+mn-ea"/>
              </a:rPr>
              <a:t>Hudson(2016</a:t>
            </a:r>
            <a:r>
              <a:rPr lang="zh-CN" sz="2000" dirty="0">
                <a:latin typeface="微软雅黑" panose="020B0503020204020204" charset="-122"/>
                <a:ea typeface="微软雅黑" panose="020B0503020204020204" charset="-122"/>
                <a:cs typeface="微软雅黑" panose="020B0503020204020204" charset="-122"/>
                <a:sym typeface="+mn-ea"/>
              </a:rPr>
              <a:t>）</a:t>
            </a:r>
            <a:r>
              <a:rPr sz="2000" dirty="0" err="1">
                <a:latin typeface="微软雅黑" panose="020B0503020204020204" charset="-122"/>
                <a:ea typeface="微软雅黑" panose="020B0503020204020204" charset="-122"/>
                <a:cs typeface="微软雅黑" panose="020B0503020204020204" charset="-122"/>
                <a:sym typeface="+mn-ea"/>
              </a:rPr>
              <a:t>的纵向研究表明，进入一段对我们很重要的、稳定的工作，在工作中的卷入程度和投入程度都在增加时，尽责性会提高；成为新父母的人</a:t>
            </a:r>
            <a:r>
              <a:rPr sz="2000" dirty="0">
                <a:latin typeface="微软雅黑" panose="020B0503020204020204" charset="-122"/>
                <a:ea typeface="微软雅黑" panose="020B0503020204020204" charset="-122"/>
                <a:cs typeface="微软雅黑" panose="020B0503020204020204" charset="-122"/>
                <a:sym typeface="+mn-ea"/>
              </a:rPr>
              <a:t>，</a:t>
            </a:r>
            <a:r>
              <a:rPr lang="zh-CN" altLang="en-US" sz="2000" dirty="0">
                <a:latin typeface="微软雅黑" panose="020B0503020204020204" charset="-122"/>
                <a:ea typeface="微软雅黑" panose="020B0503020204020204" charset="-122"/>
                <a:cs typeface="微软雅黑" panose="020B0503020204020204" charset="-122"/>
                <a:sym typeface="+mn-ea"/>
              </a:rPr>
              <a:t>随和</a:t>
            </a:r>
            <a:r>
              <a:rPr sz="2000" dirty="0" err="1">
                <a:latin typeface="微软雅黑" panose="020B0503020204020204" charset="-122"/>
                <a:ea typeface="微软雅黑" panose="020B0503020204020204" charset="-122"/>
                <a:cs typeface="微软雅黑" panose="020B0503020204020204" charset="-122"/>
                <a:sym typeface="+mn-ea"/>
              </a:rPr>
              <a:t>性和尽责性都会提升；投入一段长期的亲密关系，也会使我们的情绪稳定性更强</a:t>
            </a:r>
            <a:r>
              <a:rPr sz="2000" dirty="0">
                <a:latin typeface="微软雅黑" panose="020B0503020204020204" charset="-122"/>
                <a:ea typeface="微软雅黑" panose="020B0503020204020204" charset="-122"/>
                <a:cs typeface="微软雅黑" panose="020B0503020204020204" charset="-122"/>
                <a:sym typeface="+mn-ea"/>
              </a:rPr>
              <a:t> (Lehnart, 2010)。</a:t>
            </a:r>
            <a:r>
              <a:rPr sz="2000" dirty="0" err="1">
                <a:latin typeface="微软雅黑" panose="020B0503020204020204" charset="-122"/>
                <a:ea typeface="微软雅黑" panose="020B0503020204020204" charset="-122"/>
                <a:cs typeface="微软雅黑" panose="020B0503020204020204" charset="-122"/>
                <a:sym typeface="+mn-ea"/>
              </a:rPr>
              <a:t>有一份事业、有一个孩子，都能给我们带来人格上的提升</a:t>
            </a:r>
            <a:r>
              <a:rPr sz="2000" dirty="0">
                <a:latin typeface="微软雅黑" panose="020B0503020204020204" charset="-122"/>
                <a:ea typeface="微软雅黑" panose="020B0503020204020204" charset="-122"/>
                <a:cs typeface="微软雅黑" panose="020B0503020204020204" charset="-122"/>
                <a:sym typeface="+mn-ea"/>
              </a:rPr>
              <a:t>。</a:t>
            </a:r>
            <a:endParaRPr sz="20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endParaRPr sz="20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r>
              <a:rPr lang="zh-CN" sz="2400" b="1" dirty="0">
                <a:solidFill>
                  <a:srgbClr val="C00000"/>
                </a:solidFill>
                <a:latin typeface="微软雅黑" panose="020B0503020204020204" charset="-122"/>
                <a:ea typeface="微软雅黑" panose="020B0503020204020204" charset="-122"/>
                <a:cs typeface="微软雅黑" panose="020B0503020204020204" charset="-122"/>
                <a:sym typeface="+mn-ea"/>
              </a:rPr>
              <a:t>换言之，作为大学生，投入到社团、班集体的工作，与朋友建立稳定的关系，也</a:t>
            </a:r>
            <a:r>
              <a:rPr sz="2400" b="1" dirty="0">
                <a:solidFill>
                  <a:srgbClr val="C00000"/>
                </a:solidFill>
                <a:latin typeface="微软雅黑" panose="020B0503020204020204" charset="-122"/>
                <a:ea typeface="微软雅黑" panose="020B0503020204020204" charset="-122"/>
                <a:cs typeface="微软雅黑" panose="020B0503020204020204" charset="-122"/>
                <a:sym typeface="+mn-ea"/>
              </a:rPr>
              <a:t>给我们带来人格上的提升。</a:t>
            </a:r>
            <a:endParaRPr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endParaRPr lang="en-US" altLang="zh-CN" sz="2400" dirty="0">
              <a:latin typeface="微软雅黑" panose="020B0503020204020204" charset="-122"/>
              <a:ea typeface="微软雅黑" panose="020B0503020204020204" charset="-122"/>
              <a:cs typeface="微软雅黑" panose="020B0503020204020204" charset="-122"/>
              <a:sym typeface="+mn-ea"/>
            </a:endParaRPr>
          </a:p>
        </p:txBody>
      </p:sp>
      <p:sp>
        <p:nvSpPr>
          <p:cNvPr id="3" name="五边形 3"/>
          <p:cNvSpPr/>
          <p:nvPr/>
        </p:nvSpPr>
        <p:spPr>
          <a:xfrm>
            <a:off x="6102" y="333375"/>
            <a:ext cx="5280793"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改变</a:t>
            </a:r>
            <a:r>
              <a:rPr lang="en-US" altLang="zh-CN" sz="3600" b="1" dirty="0"/>
              <a:t>VS</a:t>
            </a:r>
            <a:r>
              <a:rPr lang="zh-CN" altLang="en-US" sz="3600" b="1" dirty="0"/>
              <a:t>接纳：自我调节</a:t>
            </a:r>
            <a:endParaRPr lang="en-US" altLang="zh-CN" sz="36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 calcmode="lin" valueType="num">
                                      <p:cBhvr additive="base">
                                        <p:cTn id="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55" name="图片 54"/>
          <p:cNvPicPr>
            <a:picLocks noChangeAspect="1"/>
          </p:cNvPicPr>
          <p:nvPr/>
        </p:nvPicPr>
        <p:blipFill>
          <a:blip r:embed="rId3"/>
          <a:stretch>
            <a:fillRect/>
          </a:stretch>
        </p:blipFill>
        <p:spPr>
          <a:xfrm rot="10800000" flipV="1">
            <a:off x="10299077" y="4407772"/>
            <a:ext cx="1892923" cy="2450228"/>
          </a:xfrm>
          <a:prstGeom prst="rect">
            <a:avLst/>
          </a:prstGeom>
        </p:spPr>
      </p:pic>
      <p:sp>
        <p:nvSpPr>
          <p:cNvPr id="8" name="五边形 7"/>
          <p:cNvSpPr/>
          <p:nvPr/>
        </p:nvSpPr>
        <p:spPr>
          <a:xfrm>
            <a:off x="-24765" y="37020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三字经</a:t>
            </a:r>
            <a:endParaRPr lang="zh-CN" altLang="en-US" sz="3600" b="1" dirty="0"/>
          </a:p>
        </p:txBody>
      </p:sp>
      <p:pic>
        <p:nvPicPr>
          <p:cNvPr id="4" name="图片 3" descr="图片1"/>
          <p:cNvPicPr>
            <a:picLocks noChangeAspect="1"/>
          </p:cNvPicPr>
          <p:nvPr/>
        </p:nvPicPr>
        <p:blipFill>
          <a:blip r:embed="rId4"/>
          <a:stretch>
            <a:fillRect/>
          </a:stretch>
        </p:blipFill>
        <p:spPr>
          <a:xfrm>
            <a:off x="2429510" y="1585595"/>
            <a:ext cx="7666990" cy="39751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8" name="文本框 17"/>
          <p:cNvSpPr txBox="1"/>
          <p:nvPr/>
        </p:nvSpPr>
        <p:spPr>
          <a:xfrm>
            <a:off x="689221" y="1179195"/>
            <a:ext cx="10309860" cy="5197705"/>
          </a:xfrm>
          <a:prstGeom prst="rect">
            <a:avLst/>
          </a:prstGeom>
          <a:noFill/>
        </p:spPr>
        <p:txBody>
          <a:bodyPr wrap="square" rtlCol="0" anchor="t">
            <a:spAutoFit/>
          </a:bodyPr>
          <a:lstStyle/>
          <a:p>
            <a:pPr algn="just">
              <a:lnSpc>
                <a:spcPct val="150000"/>
              </a:lnSpc>
              <a:spcBef>
                <a:spcPts val="20"/>
              </a:spcBef>
            </a:pPr>
            <a:r>
              <a:rPr lang="zh-CN" altLang="en-US" sz="2800" b="1" dirty="0">
                <a:latin typeface="微软雅黑" panose="020B0503020204020204" charset="-122"/>
                <a:ea typeface="微软雅黑" panose="020B0503020204020204" charset="-122"/>
                <a:cs typeface="微软雅黑" panose="020B0503020204020204" charset="-122"/>
                <a:sym typeface="+mn-ea"/>
              </a:rPr>
              <a:t>（</a:t>
            </a:r>
            <a:r>
              <a:rPr lang="en-US" altLang="zh-CN" sz="2800" b="1" dirty="0">
                <a:latin typeface="微软雅黑" panose="020B0503020204020204" charset="-122"/>
                <a:ea typeface="微软雅黑" panose="020B0503020204020204" charset="-122"/>
                <a:cs typeface="微软雅黑" panose="020B0503020204020204" charset="-122"/>
                <a:sym typeface="+mn-ea"/>
              </a:rPr>
              <a:t>4</a:t>
            </a:r>
            <a:r>
              <a:rPr lang="zh-CN" altLang="en-US" sz="2800" b="1" dirty="0">
                <a:latin typeface="微软雅黑" panose="020B0503020204020204" charset="-122"/>
                <a:ea typeface="微软雅黑" panose="020B0503020204020204" charset="-122"/>
                <a:cs typeface="微软雅黑" panose="020B0503020204020204" charset="-122"/>
                <a:sym typeface="+mn-ea"/>
              </a:rPr>
              <a:t>）把自己扔到新环境中</a:t>
            </a:r>
            <a:endParaRPr lang="zh-CN" altLang="en-US" sz="28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dirty="0">
                <a:latin typeface="微软雅黑" panose="020B0503020204020204" charset="-122"/>
                <a:ea typeface="微软雅黑" panose="020B0503020204020204" charset="-122"/>
                <a:cs typeface="微软雅黑" panose="020B0503020204020204" charset="-122"/>
                <a:sym typeface="+mn-ea"/>
              </a:rPr>
              <a:t>当你在熟悉的环境中感到无法改变时，可以把自己扔到一个完全陌生的环境中</a:t>
            </a:r>
            <a:r>
              <a:rPr lang="zh-CN" altLang="en-US" sz="2400" b="1" dirty="0">
                <a:latin typeface="微软雅黑" panose="020B0503020204020204" charset="-122"/>
                <a:ea typeface="微软雅黑" panose="020B0503020204020204" charset="-122"/>
                <a:cs typeface="微软雅黑" panose="020B0503020204020204" charset="-122"/>
                <a:sym typeface="+mn-ea"/>
              </a:rPr>
              <a:t>（比如参加一个比赛或者社团），</a:t>
            </a:r>
            <a:r>
              <a:rPr lang="zh-CN" altLang="en-US" sz="2400" dirty="0">
                <a:latin typeface="微软雅黑" panose="020B0503020204020204" charset="-122"/>
                <a:ea typeface="微软雅黑" panose="020B0503020204020204" charset="-122"/>
                <a:cs typeface="微软雅黑" panose="020B0503020204020204" charset="-122"/>
                <a:sym typeface="+mn-ea"/>
              </a:rPr>
              <a:t>和陌生的人和事物相处，参加新的活动，这会更容易激发出另一个你自己。</a:t>
            </a: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en-US" altLang="zh-CN" sz="2400"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pPr>
            <a:endParaRPr lang="zh-CN" altLang="en-US" sz="2800" b="1" dirty="0">
              <a:latin typeface="微软雅黑" panose="020B0503020204020204" charset="-122"/>
              <a:ea typeface="微软雅黑" panose="020B0503020204020204" charset="-122"/>
              <a:sym typeface="+mn-ea"/>
            </a:endParaRPr>
          </a:p>
          <a:p>
            <a:pPr algn="just">
              <a:lnSpc>
                <a:spcPct val="150000"/>
              </a:lnSpc>
              <a:spcBef>
                <a:spcPts val="20"/>
              </a:spcBef>
            </a:pPr>
            <a:endParaRPr lang="en-US" altLang="zh-CN" sz="2400" b="1" dirty="0">
              <a:latin typeface="微软雅黑" panose="020B0503020204020204" charset="-122"/>
              <a:ea typeface="微软雅黑" panose="020B0503020204020204" charset="-122"/>
              <a:cs typeface="微软雅黑" panose="020B0503020204020204" charset="-122"/>
              <a:sym typeface="+mn-ea"/>
            </a:endParaRPr>
          </a:p>
          <a:p>
            <a:pPr algn="just">
              <a:lnSpc>
                <a:spcPct val="150000"/>
              </a:lnSpc>
              <a:spcBef>
                <a:spcPts val="20"/>
              </a:spcBef>
              <a:spcAft>
                <a:spcPts val="0"/>
              </a:spcAft>
            </a:pPr>
            <a:endParaRPr lang="en-US" altLang="zh-CN" sz="2400" b="1" dirty="0">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4436110" y="420370"/>
            <a:ext cx="1435100" cy="646331"/>
          </a:xfrm>
          <a:prstGeom prst="rect">
            <a:avLst/>
          </a:prstGeom>
          <a:noFill/>
        </p:spPr>
        <p:txBody>
          <a:bodyPr wrap="square" rtlCol="0" anchor="t">
            <a:spAutoFit/>
          </a:bodyPr>
          <a:lstStyle/>
          <a:p>
            <a:pPr algn="l"/>
            <a:endParaRPr lang="zh-CN" altLang="en-US" dirty="0"/>
          </a:p>
          <a:p>
            <a:pPr algn="l"/>
            <a:endParaRPr lang="zh-CN" altLang="en-US" dirty="0"/>
          </a:p>
        </p:txBody>
      </p:sp>
      <p:sp>
        <p:nvSpPr>
          <p:cNvPr id="3" name="五边形 3"/>
          <p:cNvSpPr/>
          <p:nvPr/>
        </p:nvSpPr>
        <p:spPr>
          <a:xfrm>
            <a:off x="6102" y="333375"/>
            <a:ext cx="5280793"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改变</a:t>
            </a:r>
            <a:r>
              <a:rPr lang="en-US" altLang="zh-CN" sz="3600" b="1" dirty="0"/>
              <a:t>VS</a:t>
            </a:r>
            <a:r>
              <a:rPr lang="zh-CN" altLang="en-US" sz="3600" b="1" dirty="0"/>
              <a:t>接纳：自我调节</a:t>
            </a:r>
            <a:endParaRPr lang="en-US" altLang="zh-CN" sz="36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63" name="图片 5962"/>
          <p:cNvPicPr>
            <a:picLocks noChangeAspect="1"/>
          </p:cNvPicPr>
          <p:nvPr/>
        </p:nvPicPr>
        <p:blipFill>
          <a:blip r:embed="rId1"/>
          <a:stretch>
            <a:fillRect/>
          </a:stretch>
        </p:blipFill>
        <p:spPr>
          <a:xfrm rot="11652171" flipV="1">
            <a:off x="9064338" y="2863970"/>
            <a:ext cx="3160188" cy="4090596"/>
          </a:xfrm>
          <a:prstGeom prst="rect">
            <a:avLst/>
          </a:prstGeom>
        </p:spPr>
      </p:pic>
      <p:pic>
        <p:nvPicPr>
          <p:cNvPr id="5964" name="图片 5963"/>
          <p:cNvPicPr>
            <a:picLocks noChangeAspect="1"/>
          </p:cNvPicPr>
          <p:nvPr/>
        </p:nvPicPr>
        <p:blipFill>
          <a:blip r:embed="rId2"/>
          <a:stretch>
            <a:fillRect/>
          </a:stretch>
        </p:blipFill>
        <p:spPr>
          <a:xfrm>
            <a:off x="0" y="3769923"/>
            <a:ext cx="208048" cy="869944"/>
          </a:xfrm>
          <a:prstGeom prst="rect">
            <a:avLst/>
          </a:prstGeom>
        </p:spPr>
      </p:pic>
      <p:sp>
        <p:nvSpPr>
          <p:cNvPr id="5968" name="椭圆 5967"/>
          <p:cNvSpPr/>
          <p:nvPr/>
        </p:nvSpPr>
        <p:spPr>
          <a:xfrm>
            <a:off x="8866245" y="783069"/>
            <a:ext cx="311971" cy="26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69" name="椭圆 5968"/>
          <p:cNvSpPr/>
          <p:nvPr/>
        </p:nvSpPr>
        <p:spPr>
          <a:xfrm>
            <a:off x="9348351" y="2360673"/>
            <a:ext cx="225375" cy="178133"/>
          </a:xfrm>
          <a:custGeom>
            <a:avLst/>
            <a:gdLst>
              <a:gd name="connsiteX0" fmla="*/ 0 w 225329"/>
              <a:gd name="connsiteY0" fmla="*/ 67551 h 135102"/>
              <a:gd name="connsiteX1" fmla="*/ 112665 w 225329"/>
              <a:gd name="connsiteY1" fmla="*/ 0 h 135102"/>
              <a:gd name="connsiteX2" fmla="*/ 225330 w 225329"/>
              <a:gd name="connsiteY2" fmla="*/ 67551 h 135102"/>
              <a:gd name="connsiteX3" fmla="*/ 112665 w 225329"/>
              <a:gd name="connsiteY3" fmla="*/ 135102 h 135102"/>
              <a:gd name="connsiteX4" fmla="*/ 0 w 225329"/>
              <a:gd name="connsiteY4" fmla="*/ 67551 h 135102"/>
              <a:gd name="connsiteX0-1" fmla="*/ 44 w 225374"/>
              <a:gd name="connsiteY0-2" fmla="*/ 110582 h 178133"/>
              <a:gd name="connsiteX1-3" fmla="*/ 123466 w 225374"/>
              <a:gd name="connsiteY1-4" fmla="*/ 0 h 178133"/>
              <a:gd name="connsiteX2-5" fmla="*/ 225374 w 225374"/>
              <a:gd name="connsiteY2-6" fmla="*/ 110582 h 178133"/>
              <a:gd name="connsiteX3-7" fmla="*/ 112709 w 225374"/>
              <a:gd name="connsiteY3-8" fmla="*/ 178133 h 178133"/>
              <a:gd name="connsiteX4-9" fmla="*/ 44 w 225374"/>
              <a:gd name="connsiteY4-10" fmla="*/ 110582 h 1781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5374" h="178133">
                <a:moveTo>
                  <a:pt x="44" y="110582"/>
                </a:moveTo>
                <a:cubicBezTo>
                  <a:pt x="1837" y="80893"/>
                  <a:pt x="61243" y="0"/>
                  <a:pt x="123466" y="0"/>
                </a:cubicBezTo>
                <a:cubicBezTo>
                  <a:pt x="185689" y="0"/>
                  <a:pt x="225374" y="73275"/>
                  <a:pt x="225374" y="110582"/>
                </a:cubicBezTo>
                <a:cubicBezTo>
                  <a:pt x="225374" y="147889"/>
                  <a:pt x="174932" y="178133"/>
                  <a:pt x="112709" y="178133"/>
                </a:cubicBezTo>
                <a:cubicBezTo>
                  <a:pt x="50486" y="178133"/>
                  <a:pt x="-1749" y="140271"/>
                  <a:pt x="44" y="1105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0" name="椭圆 5969"/>
          <p:cNvSpPr/>
          <p:nvPr/>
        </p:nvSpPr>
        <p:spPr>
          <a:xfrm>
            <a:off x="8478968" y="1756041"/>
            <a:ext cx="64547" cy="1591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1" name="椭圆 5970"/>
          <p:cNvSpPr/>
          <p:nvPr/>
        </p:nvSpPr>
        <p:spPr>
          <a:xfrm>
            <a:off x="9660368" y="496303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2" name="椭圆 5971"/>
          <p:cNvSpPr/>
          <p:nvPr/>
        </p:nvSpPr>
        <p:spPr>
          <a:xfrm>
            <a:off x="6402743" y="3270681"/>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3" name="椭圆 5972"/>
          <p:cNvSpPr/>
          <p:nvPr/>
        </p:nvSpPr>
        <p:spPr>
          <a:xfrm>
            <a:off x="6714715" y="72111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4" name="椭圆 5973"/>
          <p:cNvSpPr/>
          <p:nvPr/>
        </p:nvSpPr>
        <p:spPr>
          <a:xfrm>
            <a:off x="8498542" y="1521578"/>
            <a:ext cx="112269" cy="1936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5" name="椭圆 5974"/>
          <p:cNvSpPr/>
          <p:nvPr/>
        </p:nvSpPr>
        <p:spPr>
          <a:xfrm>
            <a:off x="8810514" y="374625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6" name="椭圆 5975"/>
          <p:cNvSpPr/>
          <p:nvPr/>
        </p:nvSpPr>
        <p:spPr>
          <a:xfrm>
            <a:off x="11360076" y="484353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7" name="椭圆 5976"/>
          <p:cNvSpPr/>
          <p:nvPr/>
        </p:nvSpPr>
        <p:spPr>
          <a:xfrm>
            <a:off x="9821732" y="6026879"/>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8" name="椭圆 5977"/>
          <p:cNvSpPr/>
          <p:nvPr/>
        </p:nvSpPr>
        <p:spPr>
          <a:xfrm>
            <a:off x="10143466" y="3476356"/>
            <a:ext cx="151607" cy="144329"/>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1148 w 165968"/>
              <a:gd name="connsiteY0-2" fmla="*/ 60242 h 141999"/>
              <a:gd name="connsiteX1-3" fmla="*/ 81831 w 165968"/>
              <a:gd name="connsiteY1-4" fmla="*/ 0 h 141999"/>
              <a:gd name="connsiteX2-5" fmla="*/ 162514 w 165968"/>
              <a:gd name="connsiteY2-6" fmla="*/ 60242 h 141999"/>
              <a:gd name="connsiteX3-7" fmla="*/ 135619 w 165968"/>
              <a:gd name="connsiteY3-8" fmla="*/ 141999 h 141999"/>
              <a:gd name="connsiteX4-9" fmla="*/ 1148 w 165968"/>
              <a:gd name="connsiteY4-10" fmla="*/ 60242 h 141999"/>
              <a:gd name="connsiteX0-11" fmla="*/ 997 w 151606"/>
              <a:gd name="connsiteY0-12" fmla="*/ 104235 h 144329"/>
              <a:gd name="connsiteX1-13" fmla="*/ 70923 w 151606"/>
              <a:gd name="connsiteY1-14" fmla="*/ 963 h 144329"/>
              <a:gd name="connsiteX2-15" fmla="*/ 151606 w 151606"/>
              <a:gd name="connsiteY2-16" fmla="*/ 61205 h 144329"/>
              <a:gd name="connsiteX3-17" fmla="*/ 124711 w 151606"/>
              <a:gd name="connsiteY3-18" fmla="*/ 142962 h 144329"/>
              <a:gd name="connsiteX4-19" fmla="*/ 997 w 151606"/>
              <a:gd name="connsiteY4-20" fmla="*/ 104235 h 14432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51606" h="144329">
                <a:moveTo>
                  <a:pt x="997" y="104235"/>
                </a:moveTo>
                <a:cubicBezTo>
                  <a:pt x="-7968" y="80569"/>
                  <a:pt x="45822" y="8135"/>
                  <a:pt x="70923" y="963"/>
                </a:cubicBezTo>
                <a:cubicBezTo>
                  <a:pt x="96024" y="-6209"/>
                  <a:pt x="151606" y="27934"/>
                  <a:pt x="151606" y="61205"/>
                </a:cubicBezTo>
                <a:cubicBezTo>
                  <a:pt x="151606" y="94476"/>
                  <a:pt x="149812" y="135790"/>
                  <a:pt x="124711" y="142962"/>
                </a:cubicBezTo>
                <a:cubicBezTo>
                  <a:pt x="99610" y="150134"/>
                  <a:pt x="9962" y="127901"/>
                  <a:pt x="997" y="1042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9" name="椭圆 5978"/>
          <p:cNvSpPr/>
          <p:nvPr/>
        </p:nvSpPr>
        <p:spPr>
          <a:xfrm>
            <a:off x="5993952" y="36611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0" name="椭圆 5979"/>
          <p:cNvSpPr/>
          <p:nvPr/>
        </p:nvSpPr>
        <p:spPr>
          <a:xfrm>
            <a:off x="4455609" y="1549457"/>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1" name="椭圆 5980"/>
          <p:cNvSpPr/>
          <p:nvPr/>
        </p:nvSpPr>
        <p:spPr>
          <a:xfrm>
            <a:off x="3840482" y="56199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2" name="椭圆 5981"/>
          <p:cNvSpPr/>
          <p:nvPr/>
        </p:nvSpPr>
        <p:spPr>
          <a:xfrm>
            <a:off x="3573482" y="120521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3" name="椭圆 5982"/>
          <p:cNvSpPr/>
          <p:nvPr/>
        </p:nvSpPr>
        <p:spPr>
          <a:xfrm>
            <a:off x="1108039" y="3950654"/>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4" name="椭圆 5983"/>
          <p:cNvSpPr/>
          <p:nvPr/>
        </p:nvSpPr>
        <p:spPr>
          <a:xfrm>
            <a:off x="1420011" y="1401092"/>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5" name="椭圆 5984"/>
          <p:cNvSpPr/>
          <p:nvPr/>
        </p:nvSpPr>
        <p:spPr>
          <a:xfrm>
            <a:off x="8790940" y="385159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6" name="椭圆 5985"/>
          <p:cNvSpPr/>
          <p:nvPr/>
        </p:nvSpPr>
        <p:spPr>
          <a:xfrm>
            <a:off x="6325498" y="6597035"/>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7" name="椭圆 5986"/>
          <p:cNvSpPr/>
          <p:nvPr/>
        </p:nvSpPr>
        <p:spPr>
          <a:xfrm>
            <a:off x="7564570" y="2485373"/>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8" name="椭圆 5987"/>
          <p:cNvSpPr/>
          <p:nvPr/>
        </p:nvSpPr>
        <p:spPr>
          <a:xfrm>
            <a:off x="7919571" y="40914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9" name="椭圆 5988"/>
          <p:cNvSpPr/>
          <p:nvPr/>
        </p:nvSpPr>
        <p:spPr>
          <a:xfrm>
            <a:off x="6381182" y="1592421"/>
            <a:ext cx="182927" cy="163620"/>
          </a:xfrm>
          <a:custGeom>
            <a:avLst/>
            <a:gdLst>
              <a:gd name="connsiteX0" fmla="*/ 0 w 161365"/>
              <a:gd name="connsiteY0" fmla="*/ 60242 h 120484"/>
              <a:gd name="connsiteX1" fmla="*/ 80683 w 161365"/>
              <a:gd name="connsiteY1" fmla="*/ 0 h 120484"/>
              <a:gd name="connsiteX2" fmla="*/ 161366 w 161365"/>
              <a:gd name="connsiteY2" fmla="*/ 60242 h 120484"/>
              <a:gd name="connsiteX3" fmla="*/ 80683 w 161365"/>
              <a:gd name="connsiteY3" fmla="*/ 120484 h 120484"/>
              <a:gd name="connsiteX4" fmla="*/ 0 w 161365"/>
              <a:gd name="connsiteY4" fmla="*/ 60242 h 120484"/>
              <a:gd name="connsiteX0-1" fmla="*/ 0 w 182881"/>
              <a:gd name="connsiteY0-2" fmla="*/ 60321 h 120685"/>
              <a:gd name="connsiteX1-3" fmla="*/ 80683 w 182881"/>
              <a:gd name="connsiteY1-4" fmla="*/ 79 h 120685"/>
              <a:gd name="connsiteX2-5" fmla="*/ 182881 w 182881"/>
              <a:gd name="connsiteY2-6" fmla="*/ 71079 h 120685"/>
              <a:gd name="connsiteX3-7" fmla="*/ 80683 w 182881"/>
              <a:gd name="connsiteY3-8" fmla="*/ 120563 h 120685"/>
              <a:gd name="connsiteX4-9" fmla="*/ 0 w 182881"/>
              <a:gd name="connsiteY4-10" fmla="*/ 60321 h 120685"/>
              <a:gd name="connsiteX0-11" fmla="*/ 45 w 182926"/>
              <a:gd name="connsiteY0-12" fmla="*/ 60309 h 163620"/>
              <a:gd name="connsiteX1-13" fmla="*/ 80728 w 182926"/>
              <a:gd name="connsiteY1-14" fmla="*/ 67 h 163620"/>
              <a:gd name="connsiteX2-15" fmla="*/ 182926 w 182926"/>
              <a:gd name="connsiteY2-16" fmla="*/ 71067 h 163620"/>
              <a:gd name="connsiteX3-17" fmla="*/ 91485 w 182926"/>
              <a:gd name="connsiteY3-18" fmla="*/ 163582 h 163620"/>
              <a:gd name="connsiteX4-19" fmla="*/ 45 w 182926"/>
              <a:gd name="connsiteY4-20" fmla="*/ 60309 h 16362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26" h="163620">
                <a:moveTo>
                  <a:pt x="45" y="60309"/>
                </a:moveTo>
                <a:cubicBezTo>
                  <a:pt x="-1748" y="33057"/>
                  <a:pt x="50248" y="-1726"/>
                  <a:pt x="80728" y="67"/>
                </a:cubicBezTo>
                <a:cubicBezTo>
                  <a:pt x="111208" y="1860"/>
                  <a:pt x="182926" y="37796"/>
                  <a:pt x="182926" y="71067"/>
                </a:cubicBezTo>
                <a:cubicBezTo>
                  <a:pt x="182926" y="104338"/>
                  <a:pt x="121965" y="165375"/>
                  <a:pt x="91485" y="163582"/>
                </a:cubicBezTo>
                <a:cubicBezTo>
                  <a:pt x="61005" y="161789"/>
                  <a:pt x="1838" y="87562"/>
                  <a:pt x="45" y="6030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0" name="椭圆 5989"/>
          <p:cNvSpPr/>
          <p:nvPr/>
        </p:nvSpPr>
        <p:spPr>
          <a:xfrm>
            <a:off x="5766100" y="605026"/>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06" name="椭圆 6005"/>
          <p:cNvSpPr/>
          <p:nvPr/>
        </p:nvSpPr>
        <p:spPr>
          <a:xfrm>
            <a:off x="7919571" y="2519300"/>
            <a:ext cx="161365" cy="1204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573482" y="825497"/>
            <a:ext cx="4046517" cy="2847237"/>
            <a:chOff x="2756314" y="2451028"/>
            <a:chExt cx="4046517" cy="2847237"/>
          </a:xfrm>
        </p:grpSpPr>
        <p:grpSp>
          <p:nvGrpSpPr>
            <p:cNvPr id="3" name="组合 6019"/>
            <p:cNvGrpSpPr/>
            <p:nvPr/>
          </p:nvGrpSpPr>
          <p:grpSpPr>
            <a:xfrm rot="16200000">
              <a:off x="3355954" y="1851388"/>
              <a:ext cx="2847237" cy="4046517"/>
              <a:chOff x="7210222" y="3140035"/>
              <a:chExt cx="1505011" cy="1786257"/>
            </a:xfrm>
          </p:grpSpPr>
          <p:sp>
            <p:nvSpPr>
              <p:cNvPr id="6021" name="矩形 6020"/>
              <p:cNvSpPr/>
              <p:nvPr/>
            </p:nvSpPr>
            <p:spPr>
              <a:xfrm>
                <a:off x="7210223" y="3140035"/>
                <a:ext cx="1471445" cy="1786257"/>
              </a:xfrm>
              <a:prstGeom prst="rect">
                <a:avLst/>
              </a:prstGeom>
              <a:solidFill>
                <a:srgbClr val="EBEBEB"/>
              </a:solidFill>
              <a:ln>
                <a:noFill/>
              </a:ln>
              <a:effectLst>
                <a:outerShdw blurRad="63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22" name="矩形 6021"/>
              <p:cNvSpPr/>
              <p:nvPr/>
            </p:nvSpPr>
            <p:spPr>
              <a:xfrm>
                <a:off x="7210222" y="3140035"/>
                <a:ext cx="1505011" cy="1775045"/>
              </a:xfrm>
              <a:prstGeom prst="rect">
                <a:avLst/>
              </a:prstGeom>
              <a:blipFill>
                <a:blip r:embed="rId3">
                  <a:alphaModFix amt="26000"/>
                  <a:extLst>
                    <a:ext uri="{BEBA8EAE-BF5A-486C-A8C5-ECC9F3942E4B}">
                      <a14:imgProps xmlns:a14="http://schemas.microsoft.com/office/drawing/2010/main">
                        <a14:imgLayer r:embed="rId4">
                          <a14:imgEffect>
                            <a14:brightnessContrast bright="18000"/>
                          </a14:imgEffect>
                          <a14:imgEffect>
                            <a14:colorTemperature colorTemp="4682"/>
                          </a14:imgEffect>
                          <a14:imgEffect>
                            <a14:saturation sat="28000"/>
                          </a14:imgEffect>
                          <a14:imgEffect>
                            <a14:sharpenSoften amount="50000"/>
                          </a14:imgEffect>
                        </a14:imgLayer>
                      </a14:imgProps>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6011"/>
            <p:cNvGrpSpPr/>
            <p:nvPr/>
          </p:nvGrpSpPr>
          <p:grpSpPr>
            <a:xfrm>
              <a:off x="3134359" y="2827554"/>
              <a:ext cx="1520414" cy="1520414"/>
              <a:chOff x="6289903" y="1763607"/>
              <a:chExt cx="1520414" cy="1520414"/>
            </a:xfrm>
          </p:grpSpPr>
          <p:sp>
            <p:nvSpPr>
              <p:cNvPr id="5992" name="矩形 5991"/>
              <p:cNvSpPr/>
              <p:nvPr/>
            </p:nvSpPr>
            <p:spPr>
              <a:xfrm>
                <a:off x="6289903" y="1763607"/>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94" name="直接连接符 5993"/>
              <p:cNvCxnSpPr/>
              <p:nvPr/>
            </p:nvCxnSpPr>
            <p:spPr>
              <a:xfrm>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5" name="直接连接符 5994"/>
              <p:cNvCxnSpPr/>
              <p:nvPr/>
            </p:nvCxnSpPr>
            <p:spPr>
              <a:xfrm flipH="1">
                <a:off x="6289903" y="1763607"/>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5999" name="直接连接符 5998"/>
              <p:cNvCxnSpPr>
                <a:stCxn id="5992" idx="3"/>
                <a:endCxn id="5992" idx="1"/>
              </p:cNvCxnSpPr>
              <p:nvPr/>
            </p:nvCxnSpPr>
            <p:spPr>
              <a:xfrm flipH="1">
                <a:off x="6289903" y="2523814"/>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2" name="直接连接符 6001"/>
              <p:cNvCxnSpPr>
                <a:stCxn id="5992" idx="0"/>
                <a:endCxn id="5992" idx="2"/>
              </p:cNvCxnSpPr>
              <p:nvPr/>
            </p:nvCxnSpPr>
            <p:spPr>
              <a:xfrm>
                <a:off x="7050110" y="1763607"/>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nvGrpSpPr>
            <p:cNvPr id="5" name="组合 6012"/>
            <p:cNvGrpSpPr/>
            <p:nvPr/>
          </p:nvGrpSpPr>
          <p:grpSpPr>
            <a:xfrm>
              <a:off x="4770967" y="2827554"/>
              <a:ext cx="1520414" cy="1520414"/>
              <a:chOff x="6289903" y="3511246"/>
              <a:chExt cx="1520414" cy="1520414"/>
            </a:xfrm>
          </p:grpSpPr>
          <p:sp>
            <p:nvSpPr>
              <p:cNvPr id="6007" name="矩形 6006"/>
              <p:cNvSpPr/>
              <p:nvPr/>
            </p:nvSpPr>
            <p:spPr>
              <a:xfrm>
                <a:off x="6289903" y="3511246"/>
                <a:ext cx="1520414" cy="1520414"/>
              </a:xfrm>
              <a:prstGeom prst="rect">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8" name="直接连接符 6007"/>
              <p:cNvCxnSpPr/>
              <p:nvPr/>
            </p:nvCxnSpPr>
            <p:spPr>
              <a:xfrm>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09" name="直接连接符 6008"/>
              <p:cNvCxnSpPr/>
              <p:nvPr/>
            </p:nvCxnSpPr>
            <p:spPr>
              <a:xfrm flipH="1">
                <a:off x="6289903" y="3511246"/>
                <a:ext cx="1520414" cy="1520414"/>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0" name="直接连接符 6009"/>
              <p:cNvCxnSpPr>
                <a:stCxn id="6007" idx="3"/>
                <a:endCxn id="6007" idx="1"/>
              </p:cNvCxnSpPr>
              <p:nvPr/>
            </p:nvCxnSpPr>
            <p:spPr>
              <a:xfrm flipH="1">
                <a:off x="6289903" y="4271453"/>
                <a:ext cx="1520414"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11" name="直接连接符 6010"/>
              <p:cNvCxnSpPr>
                <a:stCxn id="6007" idx="0"/>
                <a:endCxn id="6007" idx="2"/>
              </p:cNvCxnSpPr>
              <p:nvPr/>
            </p:nvCxnSpPr>
            <p:spPr>
              <a:xfrm>
                <a:off x="7050110" y="3511246"/>
                <a:ext cx="0" cy="1520414"/>
              </a:xfrm>
              <a:prstGeom prst="line">
                <a:avLst/>
              </a:prstGeom>
            </p:spPr>
            <p:style>
              <a:lnRef idx="1">
                <a:schemeClr val="accent3"/>
              </a:lnRef>
              <a:fillRef idx="0">
                <a:schemeClr val="accent3"/>
              </a:fillRef>
              <a:effectRef idx="0">
                <a:schemeClr val="accent3"/>
              </a:effectRef>
              <a:fontRef idx="minor">
                <a:schemeClr val="tx1"/>
              </a:fontRef>
            </p:style>
          </p:cxnSp>
        </p:grpSp>
      </p:grpSp>
      <p:sp>
        <p:nvSpPr>
          <p:cNvPr id="82" name="文本框 81"/>
          <p:cNvSpPr txBox="1"/>
          <p:nvPr/>
        </p:nvSpPr>
        <p:spPr>
          <a:xfrm>
            <a:off x="5533256" y="1330468"/>
            <a:ext cx="1661993" cy="1520414"/>
          </a:xfrm>
          <a:prstGeom prst="rect">
            <a:avLst/>
          </a:prstGeom>
          <a:noFill/>
        </p:spPr>
        <p:txBody>
          <a:bodyPr vert="eaVert" wrap="square" rtlCol="0">
            <a:spAutoFit/>
          </a:bodyPr>
          <a:lstStyle/>
          <a:p>
            <a:r>
              <a:rPr lang="zh-CN" altLang="en-US" sz="9600" dirty="0">
                <a:latin typeface="方正行楷繁体" panose="03000509000000000000" pitchFamily="65" charset="-122"/>
                <a:ea typeface="方正行楷繁体" panose="03000509000000000000" pitchFamily="65" charset="-122"/>
              </a:rPr>
              <a:t>谢</a:t>
            </a:r>
            <a:endParaRPr lang="zh-CN" altLang="en-US" sz="9600" dirty="0">
              <a:latin typeface="方正行楷繁体" panose="03000509000000000000" pitchFamily="65" charset="-122"/>
              <a:ea typeface="方正行楷繁体" panose="03000509000000000000" pitchFamily="65" charset="-122"/>
            </a:endParaRPr>
          </a:p>
        </p:txBody>
      </p:sp>
      <p:sp>
        <p:nvSpPr>
          <p:cNvPr id="6014" name="文本框 6013"/>
          <p:cNvSpPr txBox="1"/>
          <p:nvPr/>
        </p:nvSpPr>
        <p:spPr>
          <a:xfrm>
            <a:off x="3890914" y="1330468"/>
            <a:ext cx="1661993" cy="1520414"/>
          </a:xfrm>
          <a:prstGeom prst="rect">
            <a:avLst/>
          </a:prstGeom>
          <a:noFill/>
        </p:spPr>
        <p:txBody>
          <a:bodyPr vert="eaVert" wrap="square" rtlCol="0">
            <a:spAutoFit/>
          </a:bodyPr>
          <a:lstStyle/>
          <a:p>
            <a:r>
              <a:rPr lang="zh-CN" altLang="en-US" sz="9600" dirty="0">
                <a:latin typeface="方正行楷繁体" panose="03000509000000000000" pitchFamily="65" charset="-122"/>
                <a:ea typeface="方正行楷繁体" panose="03000509000000000000" pitchFamily="65" charset="-122"/>
              </a:rPr>
              <a:t>谢</a:t>
            </a:r>
            <a:endParaRPr lang="zh-CN" altLang="en-US" sz="9600" dirty="0">
              <a:latin typeface="方正行楷繁体" panose="03000509000000000000" pitchFamily="65" charset="-122"/>
              <a:ea typeface="方正行楷繁体" panose="03000509000000000000" pitchFamily="65" charset="-122"/>
            </a:endParaRPr>
          </a:p>
        </p:txBody>
      </p:sp>
      <p:pic>
        <p:nvPicPr>
          <p:cNvPr id="67" name="图片 66"/>
          <p:cNvPicPr>
            <a:picLocks noChangeAspect="1"/>
          </p:cNvPicPr>
          <p:nvPr/>
        </p:nvPicPr>
        <p:blipFill>
          <a:blip r:embed="rId1">
            <a:grayscl/>
          </a:blip>
          <a:srcRect l="12765" b="22482"/>
          <a:stretch>
            <a:fillRect/>
          </a:stretch>
        </p:blipFill>
        <p:spPr>
          <a:xfrm rot="420837" flipH="1">
            <a:off x="6845659" y="694646"/>
            <a:ext cx="5681227" cy="6534677"/>
          </a:xfrm>
          <a:custGeom>
            <a:avLst/>
            <a:gdLst>
              <a:gd name="connsiteX0" fmla="*/ 5681227 w 5681227"/>
              <a:gd name="connsiteY0" fmla="*/ 0 h 6534677"/>
              <a:gd name="connsiteX1" fmla="*/ 717977 w 5681227"/>
              <a:gd name="connsiteY1" fmla="*/ 0 h 6534677"/>
              <a:gd name="connsiteX2" fmla="*/ 0 w 5681227"/>
              <a:gd name="connsiteY2" fmla="*/ 5835706 h 6534677"/>
              <a:gd name="connsiteX3" fmla="*/ 5681226 w 5681227"/>
              <a:gd name="connsiteY3" fmla="*/ 6534677 h 6534677"/>
            </a:gdLst>
            <a:ahLst/>
            <a:cxnLst>
              <a:cxn ang="0">
                <a:pos x="connsiteX0" y="connsiteY0"/>
              </a:cxn>
              <a:cxn ang="0">
                <a:pos x="connsiteX1" y="connsiteY1"/>
              </a:cxn>
              <a:cxn ang="0">
                <a:pos x="connsiteX2" y="connsiteY2"/>
              </a:cxn>
              <a:cxn ang="0">
                <a:pos x="connsiteX3" y="connsiteY3"/>
              </a:cxn>
            </a:cxnLst>
            <a:rect l="l" t="t" r="r" b="b"/>
            <a:pathLst>
              <a:path w="5681227" h="6534677">
                <a:moveTo>
                  <a:pt x="5681227" y="0"/>
                </a:moveTo>
                <a:lnTo>
                  <a:pt x="717977" y="0"/>
                </a:lnTo>
                <a:lnTo>
                  <a:pt x="0" y="5835706"/>
                </a:lnTo>
                <a:lnTo>
                  <a:pt x="5681226" y="6534677"/>
                </a:lnTo>
                <a:close/>
              </a:path>
            </a:pathLst>
          </a:custGeom>
          <a:effectLst>
            <a:softEdge rad="0"/>
          </a:effectLst>
        </p:spPr>
      </p:pic>
      <p:pic>
        <p:nvPicPr>
          <p:cNvPr id="6026" name="图片 6025"/>
          <p:cNvPicPr>
            <a:picLocks noChangeAspect="1"/>
          </p:cNvPicPr>
          <p:nvPr/>
        </p:nvPicPr>
        <p:blipFill>
          <a:blip r:embed="rId1"/>
          <a:stretch>
            <a:fillRect/>
          </a:stretch>
        </p:blipFill>
        <p:spPr>
          <a:xfrm rot="18000000" flipH="1" flipV="1">
            <a:off x="1902747" y="2792059"/>
            <a:ext cx="1719909" cy="2226277"/>
          </a:xfrm>
          <a:prstGeom prst="rect">
            <a:avLst/>
          </a:prstGeom>
        </p:spPr>
      </p:pic>
      <p:pic>
        <p:nvPicPr>
          <p:cNvPr id="5965" name="图片 5964"/>
          <p:cNvPicPr>
            <a:picLocks noChangeAspect="1"/>
          </p:cNvPicPr>
          <p:nvPr/>
        </p:nvPicPr>
        <p:blipFill>
          <a:blip r:embed="rId5"/>
          <a:stretch>
            <a:fillRect/>
          </a:stretch>
        </p:blipFill>
        <p:spPr>
          <a:xfrm rot="5400000">
            <a:off x="25320" y="-45407"/>
            <a:ext cx="3561721" cy="3652536"/>
          </a:xfrm>
          <a:prstGeom prst="rect">
            <a:avLst/>
          </a:prstGeom>
        </p:spPr>
      </p:pic>
    </p:spTree>
  </p:cSld>
  <p:clrMapOvr>
    <a:masterClrMapping/>
  </p:clrMapOvr>
  <p:transition spd="slow"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6014"/>
                                        </p:tgtEl>
                                        <p:attrNameLst>
                                          <p:attrName>style.visibility</p:attrName>
                                        </p:attrNameLst>
                                      </p:cBhvr>
                                      <p:to>
                                        <p:strVal val="visible"/>
                                      </p:to>
                                    </p:set>
                                    <p:animEffect transition="in" filter="circle(in)">
                                      <p:cBhvr>
                                        <p:cTn id="11" dur="1000"/>
                                        <p:tgtEl>
                                          <p:spTgt spid="6014"/>
                                        </p:tgtEl>
                                      </p:cBhvr>
                                    </p:animEffect>
                                  </p:childTnLst>
                                </p:cTn>
                              </p:par>
                            </p:childTnLst>
                          </p:cTn>
                        </p:par>
                        <p:par>
                          <p:cTn id="12" fill="hold">
                            <p:stCondLst>
                              <p:cond delay="1500"/>
                            </p:stCondLst>
                            <p:childTnLst>
                              <p:par>
                                <p:cTn id="13" presetID="6" presetClass="entr" presetSubtype="16" fill="hold" grpId="0"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ircle(in)">
                                      <p:cBhvr>
                                        <p:cTn id="15"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601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1">
            <a:alphaModFix amt="26000"/>
            <a:extLst>
              <a:ext uri="{BEBA8EAE-BF5A-486C-A8C5-ECC9F3942E4B}">
                <a14:imgProps xmlns:a14="http://schemas.microsoft.com/office/drawing/2010/main">
                  <a14:imgLayer r:embed="rId2">
                    <a14:imgEffect>
                      <a14:artisticTexturizer/>
                    </a14:imgEffect>
                    <a14:imgEffect>
                      <a14:brightnessContrast bright="18000"/>
                    </a14:imgEffect>
                    <a14:imgEffect>
                      <a14:colorTemperature colorTemp="5591"/>
                    </a14:imgEffect>
                    <a14:imgEffect>
                      <a14:saturation sat="28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五边形 3"/>
          <p:cNvSpPr/>
          <p:nvPr/>
        </p:nvSpPr>
        <p:spPr>
          <a:xfrm>
            <a:off x="6102" y="333375"/>
            <a:ext cx="4341963"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小结</a:t>
            </a:r>
            <a:endParaRPr lang="en-US" altLang="zh-CN" sz="3600" b="1" dirty="0"/>
          </a:p>
        </p:txBody>
      </p:sp>
      <p:sp>
        <p:nvSpPr>
          <p:cNvPr id="8" name="文本框 17"/>
          <p:cNvSpPr txBox="1"/>
          <p:nvPr/>
        </p:nvSpPr>
        <p:spPr>
          <a:xfrm>
            <a:off x="941070" y="947036"/>
            <a:ext cx="10309860" cy="5075813"/>
          </a:xfrm>
          <a:prstGeom prst="rect">
            <a:avLst/>
          </a:prstGeom>
          <a:noFill/>
        </p:spPr>
        <p:txBody>
          <a:bodyPr wrap="square" rtlCol="0" anchor="t">
            <a:spAutoFit/>
          </a:bodyPr>
          <a:lstStyle/>
          <a:p>
            <a:pPr>
              <a:lnSpc>
                <a:spcPct val="130000"/>
              </a:lnSpc>
              <a:spcBef>
                <a:spcPts val="20"/>
              </a:spcBef>
            </a:pPr>
            <a:endParaRPr lang="zh-CN" altLang="en-US" sz="2800" b="1" i="1" dirty="0"/>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cs typeface="微软雅黑" panose="020B0503020204020204" charset="-122"/>
                <a:sym typeface="+mn-ea"/>
              </a:rPr>
              <a:t>指一个人整体的精神面貌，是各种心理特征的总和</a:t>
            </a:r>
            <a:endParaRPr lang="zh-CN" altLang="en-US" sz="2800" b="1" dirty="0">
              <a:latin typeface="黑体" panose="02010609060101010101" pitchFamily="49" charset="-122"/>
              <a:ea typeface="黑体" panose="02010609060101010101" pitchFamily="49" charset="-122"/>
              <a:cs typeface="微软雅黑" panose="020B0503020204020204" charset="-122"/>
              <a:sym typeface="+mn-ea"/>
            </a:endParaRPr>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sym typeface="+mn-ea"/>
              </a:rPr>
              <a:t>人格是人所具有的独特的、相对稳定的思维方式和行为风格，是个体一贯的行为模式</a:t>
            </a:r>
            <a:endParaRPr lang="zh-CN" altLang="en-US" sz="2800" b="1" dirty="0">
              <a:latin typeface="黑体" panose="02010609060101010101" pitchFamily="49" charset="-122"/>
              <a:ea typeface="黑体" panose="02010609060101010101" pitchFamily="49" charset="-122"/>
            </a:endParaRPr>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sym typeface="+mn-ea"/>
              </a:rPr>
              <a:t>人格的特征：整体性、独特性、功能性、相对稳定性</a:t>
            </a:r>
            <a:endParaRPr lang="en-US" altLang="zh-CN" sz="2800" b="1" dirty="0">
              <a:latin typeface="黑体" panose="02010609060101010101" pitchFamily="49" charset="-122"/>
              <a:ea typeface="黑体" panose="02010609060101010101" pitchFamily="49" charset="-122"/>
              <a:sym typeface="+mn-ea"/>
            </a:endParaRPr>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sym typeface="+mn-ea"/>
              </a:rPr>
              <a:t>人格的影响因素：先天生物基础和后天因素</a:t>
            </a:r>
            <a:endParaRPr lang="en-US" altLang="zh-CN" sz="2800" b="1" dirty="0">
              <a:latin typeface="黑体" panose="02010609060101010101" pitchFamily="49" charset="-122"/>
              <a:ea typeface="黑体" panose="02010609060101010101" pitchFamily="49" charset="-122"/>
              <a:sym typeface="+mn-ea"/>
            </a:endParaRPr>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sym typeface="+mn-ea"/>
              </a:rPr>
              <a:t>内向者和外向者的不同</a:t>
            </a:r>
            <a:endParaRPr lang="en-US" altLang="zh-CN" sz="2800" b="1" dirty="0">
              <a:latin typeface="黑体" panose="02010609060101010101" pitchFamily="49" charset="-122"/>
              <a:ea typeface="黑体" panose="02010609060101010101" pitchFamily="49" charset="-122"/>
              <a:sym typeface="+mn-ea"/>
            </a:endParaRPr>
          </a:p>
          <a:p>
            <a:pPr>
              <a:lnSpc>
                <a:spcPct val="150000"/>
              </a:lnSpc>
              <a:spcBef>
                <a:spcPts val="20"/>
              </a:spcBef>
              <a:spcAft>
                <a:spcPts val="0"/>
              </a:spcAft>
              <a:buFont typeface="Wingdings" panose="05000000000000000000" pitchFamily="2" charset="2"/>
              <a:buChar char="Ø"/>
            </a:pPr>
            <a:r>
              <a:rPr lang="zh-CN" altLang="en-US" sz="2800" b="1" dirty="0">
                <a:latin typeface="黑体" panose="02010609060101010101" pitchFamily="49" charset="-122"/>
                <a:ea typeface="黑体" panose="02010609060101010101" pitchFamily="49" charset="-122"/>
                <a:sym typeface="+mn-ea"/>
              </a:rPr>
              <a:t>完善人格四个途径</a:t>
            </a:r>
            <a:endParaRPr lang="en-US" altLang="zh-CN" sz="2800" b="1" dirty="0">
              <a:latin typeface="黑体" panose="02010609060101010101" pitchFamily="49" charset="-122"/>
              <a:ea typeface="黑体" panose="02010609060101010101" pitchFamily="49"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t>古希腊的</a:t>
            </a:r>
            <a:r>
              <a:rPr lang="zh-CN" altLang="en-US" sz="3600" b="1" dirty="0"/>
              <a:t>理解</a:t>
            </a:r>
            <a:endParaRPr lang="zh-CN" altLang="en-US" sz="3600" b="1" dirty="0"/>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3" name="文本框 2"/>
          <p:cNvSpPr txBox="1"/>
          <p:nvPr/>
        </p:nvSpPr>
        <p:spPr>
          <a:xfrm>
            <a:off x="1217709" y="1407933"/>
            <a:ext cx="1261884" cy="523220"/>
          </a:xfrm>
          <a:prstGeom prst="rect">
            <a:avLst/>
          </a:prstGeom>
          <a:noFill/>
        </p:spPr>
        <p:txBody>
          <a:bodyPr wrap="none" rtlCol="0">
            <a:spAutoFit/>
          </a:bodyPr>
          <a:lstStyle/>
          <a:p>
            <a:r>
              <a:rPr lang="zh-CN" altLang="en-US" sz="2800" b="1" dirty="0">
                <a:solidFill>
                  <a:srgbClr val="FF0000"/>
                </a:solidFill>
              </a:rPr>
              <a:t>胆汁质</a:t>
            </a:r>
            <a:endParaRPr lang="en-US" altLang="zh-CN" sz="2800" b="1" dirty="0">
              <a:solidFill>
                <a:srgbClr val="FF0000"/>
              </a:solidFill>
            </a:endParaRPr>
          </a:p>
        </p:txBody>
      </p:sp>
      <p:sp>
        <p:nvSpPr>
          <p:cNvPr id="4" name="文本框 3"/>
          <p:cNvSpPr txBox="1"/>
          <p:nvPr/>
        </p:nvSpPr>
        <p:spPr>
          <a:xfrm>
            <a:off x="1217709" y="2299252"/>
            <a:ext cx="1261884" cy="523220"/>
          </a:xfrm>
          <a:prstGeom prst="rect">
            <a:avLst/>
          </a:prstGeom>
          <a:noFill/>
        </p:spPr>
        <p:txBody>
          <a:bodyPr wrap="none" rtlCol="0">
            <a:spAutoFit/>
          </a:bodyPr>
          <a:lstStyle/>
          <a:p>
            <a:r>
              <a:rPr lang="zh-CN" altLang="en-US" sz="2800" b="1" dirty="0">
                <a:solidFill>
                  <a:srgbClr val="FF0000"/>
                </a:solidFill>
              </a:rPr>
              <a:t>粘液质</a:t>
            </a:r>
            <a:endParaRPr lang="en-US" altLang="zh-CN" sz="2800" b="1" dirty="0">
              <a:solidFill>
                <a:srgbClr val="FF0000"/>
              </a:solidFill>
            </a:endParaRPr>
          </a:p>
        </p:txBody>
      </p:sp>
      <p:sp>
        <p:nvSpPr>
          <p:cNvPr id="5" name="文本框 4"/>
          <p:cNvSpPr txBox="1"/>
          <p:nvPr/>
        </p:nvSpPr>
        <p:spPr>
          <a:xfrm>
            <a:off x="1218205" y="3277613"/>
            <a:ext cx="1261884" cy="523220"/>
          </a:xfrm>
          <a:prstGeom prst="rect">
            <a:avLst/>
          </a:prstGeom>
          <a:noFill/>
        </p:spPr>
        <p:txBody>
          <a:bodyPr wrap="none" rtlCol="0">
            <a:spAutoFit/>
          </a:bodyPr>
          <a:lstStyle/>
          <a:p>
            <a:r>
              <a:rPr lang="zh-CN" altLang="en-US" sz="2800" b="1" dirty="0">
                <a:solidFill>
                  <a:srgbClr val="FF0000"/>
                </a:solidFill>
              </a:rPr>
              <a:t>抑郁质</a:t>
            </a:r>
            <a:endParaRPr lang="en-US" altLang="zh-CN" sz="2800" b="1" dirty="0">
              <a:solidFill>
                <a:srgbClr val="FF0000"/>
              </a:solidFill>
            </a:endParaRPr>
          </a:p>
        </p:txBody>
      </p:sp>
      <p:sp>
        <p:nvSpPr>
          <p:cNvPr id="7" name="文本框 6"/>
          <p:cNvSpPr txBox="1"/>
          <p:nvPr/>
        </p:nvSpPr>
        <p:spPr>
          <a:xfrm>
            <a:off x="1218840" y="4256295"/>
            <a:ext cx="1261884" cy="523220"/>
          </a:xfrm>
          <a:prstGeom prst="rect">
            <a:avLst/>
          </a:prstGeom>
          <a:noFill/>
        </p:spPr>
        <p:txBody>
          <a:bodyPr wrap="none" rtlCol="0">
            <a:spAutoFit/>
          </a:bodyPr>
          <a:lstStyle/>
          <a:p>
            <a:r>
              <a:rPr lang="zh-CN" altLang="en-US" sz="2800" b="1" dirty="0">
                <a:solidFill>
                  <a:srgbClr val="FF0000"/>
                </a:solidFill>
              </a:rPr>
              <a:t>多血质</a:t>
            </a:r>
            <a:endParaRPr lang="en-US" altLang="zh-CN" sz="2800" b="1" dirty="0">
              <a:solidFill>
                <a:srgbClr val="FF0000"/>
              </a:solidFill>
            </a:endParaRPr>
          </a:p>
        </p:txBody>
      </p:sp>
      <p:sp>
        <p:nvSpPr>
          <p:cNvPr id="9" name="文本框 8"/>
          <p:cNvSpPr txBox="1"/>
          <p:nvPr/>
        </p:nvSpPr>
        <p:spPr>
          <a:xfrm>
            <a:off x="3515995" y="1407795"/>
            <a:ext cx="5926455" cy="3759835"/>
          </a:xfrm>
          <a:prstGeom prst="rect">
            <a:avLst/>
          </a:prstGeom>
          <a:noFill/>
        </p:spPr>
        <p:txBody>
          <a:bodyPr wrap="square" rtlCol="0" anchor="t">
            <a:noAutofit/>
          </a:bodyPr>
          <a:p>
            <a:r>
              <a:rPr lang="zh-CN" altLang="en-US" sz="3600">
                <a:sym typeface="+mn-ea"/>
              </a:rPr>
              <a:t>柏拉图提出了四种因素：</a:t>
            </a:r>
            <a:endParaRPr lang="zh-CN" altLang="en-US" sz="3600">
              <a:sym typeface="+mn-ea"/>
            </a:endParaRPr>
          </a:p>
          <a:p>
            <a:endParaRPr lang="zh-CN" altLang="en-US" sz="3600">
              <a:sym typeface="+mn-ea"/>
            </a:endParaRPr>
          </a:p>
          <a:p>
            <a:r>
              <a:rPr lang="zh-CN" altLang="en-US" sz="3600">
                <a:sym typeface="+mn-ea"/>
              </a:rPr>
              <a:t>艺术的、</a:t>
            </a:r>
            <a:endParaRPr lang="zh-CN" altLang="en-US" sz="3600">
              <a:sym typeface="+mn-ea"/>
            </a:endParaRPr>
          </a:p>
          <a:p>
            <a:r>
              <a:rPr lang="zh-CN" altLang="en-US" sz="3600">
                <a:sym typeface="+mn-ea"/>
              </a:rPr>
              <a:t>感性的、</a:t>
            </a:r>
            <a:endParaRPr lang="zh-CN" altLang="en-US" sz="3600">
              <a:sym typeface="+mn-ea"/>
            </a:endParaRPr>
          </a:p>
          <a:p>
            <a:r>
              <a:rPr lang="zh-CN" altLang="en-US" sz="3600">
                <a:sym typeface="+mn-ea"/>
              </a:rPr>
              <a:t>直觉的、</a:t>
            </a:r>
            <a:endParaRPr lang="zh-CN" altLang="en-US" sz="3600">
              <a:sym typeface="+mn-ea"/>
            </a:endParaRPr>
          </a:p>
          <a:p>
            <a:r>
              <a:rPr lang="zh-CN" altLang="en-US" sz="3600">
                <a:sym typeface="+mn-ea"/>
              </a:rPr>
              <a:t>推理的</a:t>
            </a:r>
            <a:endParaRPr lang="zh-CN" altLang="en-US" sz="36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t>18</a:t>
            </a:r>
            <a:r>
              <a:rPr lang="zh-CN" altLang="en-US" sz="3600" b="1" dirty="0"/>
              <a:t>世纪</a:t>
            </a:r>
            <a:r>
              <a:rPr lang="zh-CN" altLang="en-US" sz="3600" b="1" dirty="0"/>
              <a:t>中后期</a:t>
            </a:r>
            <a:endParaRPr lang="zh-CN" altLang="en-US" sz="3600" b="1" dirty="0"/>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2" name="文本框 1"/>
          <p:cNvSpPr txBox="1"/>
          <p:nvPr/>
        </p:nvSpPr>
        <p:spPr>
          <a:xfrm>
            <a:off x="1031875" y="1548130"/>
            <a:ext cx="8580120" cy="4748530"/>
          </a:xfrm>
          <a:prstGeom prst="rect">
            <a:avLst/>
          </a:prstGeom>
          <a:noFill/>
        </p:spPr>
        <p:txBody>
          <a:bodyPr wrap="square" rtlCol="0" anchor="t">
            <a:noAutofit/>
          </a:bodyPr>
          <a:p>
            <a:pPr>
              <a:lnSpc>
                <a:spcPct val="150000"/>
              </a:lnSpc>
            </a:pPr>
            <a:r>
              <a:rPr lang="zh-CN" altLang="en-US" sz="2800"/>
              <a:t> 18 世纪中后期，神经解剖学家弗兰茨·加尔 (Franz Gall) 创立了</a:t>
            </a:r>
            <a:r>
              <a:rPr lang="zh-CN" altLang="en-US" sz="2800">
                <a:solidFill>
                  <a:srgbClr val="FF0000"/>
                </a:solidFill>
              </a:rPr>
              <a:t>颅相学这一新的“伪科学”</a:t>
            </a:r>
            <a:r>
              <a:rPr lang="zh-CN" altLang="en-US" sz="2800"/>
              <a:t>，该学说假设特定大脑区域和功能之间的相关性。加尔认为，</a:t>
            </a:r>
            <a:r>
              <a:rPr lang="zh-CN" altLang="en-US" sz="2800">
                <a:solidFill>
                  <a:srgbClr val="FF0000"/>
                </a:solidFill>
                <a:highlight>
                  <a:srgbClr val="FFFF00"/>
                </a:highlight>
              </a:rPr>
              <a:t>对头骨的测量可以揭示一些关于个人内心思想和情感的信息</a:t>
            </a:r>
            <a:r>
              <a:rPr lang="zh-CN" altLang="en-US" sz="2800"/>
              <a:t>，这一假设为现代神经心理学铺平了道路。加尔的工作是最早从对行为和性格的哲学解释转向根植于解剖学的工作之一。</a:t>
            </a:r>
            <a:endParaRPr lang="zh-CN" altLang="en-US" sz="28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19</a:t>
            </a:r>
            <a:r>
              <a:rPr lang="zh-CN" altLang="en-US" sz="3600" b="1" dirty="0"/>
              <a:t>世纪</a:t>
            </a:r>
            <a:r>
              <a:rPr lang="zh-CN" altLang="en-US" sz="3600" b="1" dirty="0"/>
              <a:t>中后期</a:t>
            </a:r>
            <a:endParaRPr lang="zh-CN" altLang="en-US" sz="3600" b="1" dirty="0"/>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2" name="文本框 1"/>
          <p:cNvSpPr txBox="1"/>
          <p:nvPr/>
        </p:nvSpPr>
        <p:spPr>
          <a:xfrm>
            <a:off x="1031875" y="1292860"/>
            <a:ext cx="8580120" cy="5227320"/>
          </a:xfrm>
          <a:prstGeom prst="rect">
            <a:avLst/>
          </a:prstGeom>
          <a:noFill/>
        </p:spPr>
        <p:txBody>
          <a:bodyPr wrap="square" rtlCol="0" anchor="t">
            <a:noAutofit/>
          </a:bodyPr>
          <a:p>
            <a:pPr>
              <a:lnSpc>
                <a:spcPct val="150000"/>
              </a:lnSpc>
            </a:pPr>
            <a:r>
              <a:rPr lang="zh-CN" altLang="en-US" sz="2800"/>
              <a:t>19世纪中叶，Phineas Gage的标志性且引人入胜的案例为这一猜想提供了生理证据。</a:t>
            </a:r>
            <a:r>
              <a:rPr lang="en-US" altLang="zh-CN" sz="2800"/>
              <a:t>Gage</a:t>
            </a:r>
            <a:r>
              <a:rPr lang="zh-CN" altLang="en-US" sz="2800"/>
              <a:t>是来自新罕布什尔州的一名铁路建筑工人，1848 年，一场事故导致捣固铁穿过他的脸侧、左眼后面，一直穿过头骨顶部。盖奇奇迹般地康复了。</a:t>
            </a:r>
            <a:endParaRPr lang="zh-CN" altLang="en-US" sz="2800"/>
          </a:p>
          <a:p>
            <a:pPr>
              <a:lnSpc>
                <a:spcPct val="150000"/>
              </a:lnSpc>
            </a:pPr>
            <a:r>
              <a:rPr lang="zh-CN" altLang="en-US" sz="2800"/>
              <a:t>然而，事故造成的脑损伤导致他的性格发生了巨大的变化。他的案例是第一个提供物理证据表明性格与特定大脑区域相关的案例之一。</a:t>
            </a:r>
            <a:endParaRPr lang="zh-CN" altLang="en-US" sz="28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五边形 7"/>
          <p:cNvSpPr/>
          <p:nvPr/>
        </p:nvSpPr>
        <p:spPr>
          <a:xfrm>
            <a:off x="24765" y="333375"/>
            <a:ext cx="3271520" cy="706120"/>
          </a:xfrm>
          <a:prstGeom prst="homePlat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20</a:t>
            </a:r>
            <a:r>
              <a:rPr lang="zh-CN" altLang="en-US" sz="3600" b="1" dirty="0"/>
              <a:t>世纪</a:t>
            </a:r>
            <a:endParaRPr lang="zh-CN" altLang="en-US" sz="3600" b="1" dirty="0"/>
          </a:p>
        </p:txBody>
      </p:sp>
      <p:pic>
        <p:nvPicPr>
          <p:cNvPr id="55" name="图片 54"/>
          <p:cNvPicPr>
            <a:picLocks noChangeAspect="1"/>
          </p:cNvPicPr>
          <p:nvPr/>
        </p:nvPicPr>
        <p:blipFill>
          <a:blip r:embed="rId1"/>
          <a:stretch>
            <a:fillRect/>
          </a:stretch>
        </p:blipFill>
        <p:spPr>
          <a:xfrm rot="10800000" flipV="1">
            <a:off x="10299077" y="4407772"/>
            <a:ext cx="1892923" cy="2450228"/>
          </a:xfrm>
          <a:prstGeom prst="rect">
            <a:avLst/>
          </a:prstGeom>
        </p:spPr>
      </p:pic>
      <p:sp>
        <p:nvSpPr>
          <p:cNvPr id="2" name="文本框 1"/>
          <p:cNvSpPr txBox="1"/>
          <p:nvPr/>
        </p:nvSpPr>
        <p:spPr>
          <a:xfrm>
            <a:off x="1031875" y="1292860"/>
            <a:ext cx="8580120" cy="5227320"/>
          </a:xfrm>
          <a:prstGeom prst="rect">
            <a:avLst/>
          </a:prstGeom>
          <a:noFill/>
        </p:spPr>
        <p:txBody>
          <a:bodyPr wrap="square" rtlCol="0" anchor="t">
            <a:noAutofit/>
          </a:bodyPr>
          <a:p>
            <a:pPr marL="457200" indent="-457200">
              <a:lnSpc>
                <a:spcPct val="150000"/>
              </a:lnSpc>
              <a:buFont typeface="Arial" panose="020B0604020202090204" pitchFamily="34" charset="0"/>
              <a:buChar char="•"/>
            </a:pPr>
            <a:r>
              <a:rPr lang="zh-CN" altLang="en-US" sz="2800"/>
              <a:t>弗洛伊德：自我，本我，超我（人格冰山</a:t>
            </a:r>
            <a:r>
              <a:rPr lang="zh-CN" altLang="en-US" sz="2800"/>
              <a:t>理论）</a:t>
            </a:r>
            <a:endParaRPr lang="zh-CN" altLang="en-US" sz="2800"/>
          </a:p>
          <a:p>
            <a:pPr marL="457200" indent="-457200">
              <a:lnSpc>
                <a:spcPct val="150000"/>
              </a:lnSpc>
              <a:buFont typeface="Arial" panose="020B0604020202090204" pitchFamily="34" charset="0"/>
              <a:buChar char="•"/>
            </a:pPr>
            <a:r>
              <a:rPr lang="zh-CN" altLang="en-US" sz="2800"/>
              <a:t>荣格：内向</a:t>
            </a:r>
            <a:r>
              <a:rPr lang="en-US" altLang="zh-CN" sz="2800"/>
              <a:t>/</a:t>
            </a:r>
            <a:r>
              <a:rPr lang="zh-CN" altLang="en-US" sz="2800"/>
              <a:t>外向</a:t>
            </a:r>
            <a:endParaRPr lang="zh-CN" altLang="en-US" sz="2800"/>
          </a:p>
          <a:p>
            <a:pPr marL="457200" indent="-457200">
              <a:lnSpc>
                <a:spcPct val="150000"/>
              </a:lnSpc>
              <a:buFont typeface="Arial" panose="020B0604020202090204" pitchFamily="34" charset="0"/>
              <a:buChar char="•"/>
            </a:pPr>
            <a:r>
              <a:rPr lang="zh-CN" altLang="en-US" sz="2800"/>
              <a:t>马斯洛：人类动机</a:t>
            </a:r>
            <a:r>
              <a:rPr lang="zh-CN" altLang="en-US" sz="2800"/>
              <a:t>的需求理论</a:t>
            </a:r>
            <a:endParaRPr lang="zh-CN" altLang="en-US" sz="2800"/>
          </a:p>
          <a:p>
            <a:pPr marL="457200" indent="-457200">
              <a:lnSpc>
                <a:spcPct val="150000"/>
              </a:lnSpc>
              <a:buFont typeface="Arial" panose="020B0604020202090204" pitchFamily="34" charset="0"/>
              <a:buChar char="•"/>
            </a:pPr>
            <a:r>
              <a:rPr lang="zh-CN" altLang="en-US" sz="2800"/>
              <a:t>罗杰斯：努力实现最大潜能</a:t>
            </a:r>
            <a:r>
              <a:rPr lang="zh-CN" altLang="en-US" sz="2800"/>
              <a:t>理论</a:t>
            </a:r>
            <a:endParaRPr lang="zh-CN" altLang="en-US" sz="2800"/>
          </a:p>
          <a:p>
            <a:pPr marL="457200" indent="-457200">
              <a:lnSpc>
                <a:spcPct val="150000"/>
              </a:lnSpc>
              <a:buFont typeface="Arial" panose="020B0604020202090204" pitchFamily="34" charset="0"/>
              <a:buChar char="•"/>
            </a:pPr>
            <a:r>
              <a:rPr lang="zh-CN" altLang="en-US" sz="2800"/>
              <a:t>特质理论</a:t>
            </a:r>
            <a:endParaRPr lang="zh-CN" altLang="en-US" sz="2800"/>
          </a:p>
          <a:p>
            <a:pPr marL="457200" indent="-457200">
              <a:lnSpc>
                <a:spcPct val="150000"/>
              </a:lnSpc>
              <a:buFont typeface="Arial" panose="020B0604020202090204" pitchFamily="34" charset="0"/>
              <a:buChar char="•"/>
            </a:pPr>
            <a:r>
              <a:rPr lang="zh-CN" altLang="en-US" sz="2800"/>
              <a:t>偏离</a:t>
            </a:r>
            <a:r>
              <a:rPr lang="zh-CN" altLang="en-US" sz="2800"/>
              <a:t>特质理论</a:t>
            </a:r>
            <a:endParaRPr lang="zh-CN" altLang="en-US" sz="2800"/>
          </a:p>
          <a:p>
            <a:pPr marL="457200" indent="-457200">
              <a:lnSpc>
                <a:spcPct val="150000"/>
              </a:lnSpc>
              <a:buFont typeface="Arial" panose="020B0604020202090204" pitchFamily="34" charset="0"/>
              <a:buChar char="•"/>
            </a:pPr>
            <a:r>
              <a:rPr lang="zh-CN" altLang="en-US" sz="2800"/>
              <a:t>大五人格</a:t>
            </a:r>
            <a:r>
              <a:rPr lang="zh-CN" altLang="en-US" sz="2800"/>
              <a:t>理论</a:t>
            </a:r>
            <a:endParaRPr lang="zh-CN" altLang="en-US" sz="2800"/>
          </a:p>
          <a:p>
            <a:pPr marL="457200" indent="-457200">
              <a:lnSpc>
                <a:spcPct val="150000"/>
              </a:lnSpc>
              <a:buFont typeface="Arial" panose="020B0604020202090204" pitchFamily="34" charset="0"/>
              <a:buChar char="•"/>
            </a:pPr>
            <a:r>
              <a:rPr lang="zh-CN" altLang="en-US" sz="2800"/>
              <a:t>生物</a:t>
            </a:r>
            <a:r>
              <a:rPr lang="en-US" altLang="zh-CN" sz="2800"/>
              <a:t>-</a:t>
            </a:r>
            <a:r>
              <a:rPr lang="zh-CN" altLang="en-US" sz="2800"/>
              <a:t>社会</a:t>
            </a:r>
            <a:r>
              <a:rPr lang="en-US" altLang="zh-CN" sz="2800"/>
              <a:t>-</a:t>
            </a:r>
            <a:r>
              <a:rPr lang="zh-CN" altLang="en-US" sz="2800"/>
              <a:t>心理模式下的</a:t>
            </a:r>
            <a:r>
              <a:rPr lang="zh-CN" altLang="en-US" sz="2800"/>
              <a:t>新理念</a:t>
            </a:r>
            <a:endParaRPr lang="zh-CN" altLang="en-US" sz="28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SLIDE_MODEL_TYPE" val="dynamicNum"/>
</p:tagLst>
</file>

<file path=ppt/tags/tag3.xml><?xml version="1.0" encoding="utf-8"?>
<p:tagLst xmlns:p="http://schemas.openxmlformats.org/presentationml/2006/main">
  <p:tag name="KSO_WM_SLIDE_MODEL_TYPE" val="dynamicNum"/>
</p:tagLst>
</file>

<file path=ppt/tags/tag4.xml><?xml version="1.0" encoding="utf-8"?>
<p:tagLst xmlns:p="http://schemas.openxmlformats.org/presentationml/2006/main">
  <p:tag name="KSO_WM_SLIDE_MODEL_TYPE" val="dynamicNu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arrow"/>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6905</Words>
  <Application>WPS 演示</Application>
  <PresentationFormat>宽屏</PresentationFormat>
  <Paragraphs>505</Paragraphs>
  <Slides>52</Slides>
  <Notes>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52</vt:i4>
      </vt:variant>
    </vt:vector>
  </HeadingPairs>
  <TitlesOfParts>
    <vt:vector size="74" baseType="lpstr">
      <vt:lpstr>Arial</vt:lpstr>
      <vt:lpstr>宋体</vt:lpstr>
      <vt:lpstr>Wingdings</vt:lpstr>
      <vt:lpstr>微软雅黑</vt:lpstr>
      <vt:lpstr>汉仪旗黑</vt:lpstr>
      <vt:lpstr>楷体</vt:lpstr>
      <vt:lpstr>楷体</vt:lpstr>
      <vt:lpstr>汉仪楷体KW</vt:lpstr>
      <vt:lpstr>Wingdings</vt:lpstr>
      <vt:lpstr>等线</vt:lpstr>
      <vt:lpstr>汉仪中等线KW</vt:lpstr>
      <vt:lpstr>宋体</vt:lpstr>
      <vt:lpstr>Arial Unicode MS</vt:lpstr>
      <vt:lpstr>等线 Light</vt:lpstr>
      <vt:lpstr>汉仪书宋二KW</vt:lpstr>
      <vt:lpstr>黑体</vt:lpstr>
      <vt:lpstr>Calibri</vt:lpstr>
      <vt:lpstr>汉仪中黑KW</vt:lpstr>
      <vt:lpstr>方正行楷繁体</vt:lpstr>
      <vt:lpstr>行楷-简</vt:lpstr>
      <vt:lpstr>Helvetica Neue</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siriusjoe</cp:lastModifiedBy>
  <cp:revision>198</cp:revision>
  <dcterms:created xsi:type="dcterms:W3CDTF">2023-11-01T16:44:26Z</dcterms:created>
  <dcterms:modified xsi:type="dcterms:W3CDTF">2023-11-01T16:44:26Z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2052-6.2.2.8394</vt:lpwstr>
  </property>
  <property fmtid="{D5CDD505-2E9C-101B-9397-08002B2CF9AE}" pid="3" name="ICV">
    <vt:lpwstr>5140E444F985E82192F93E653A89B694_43</vt:lpwstr>
  </property>
</Properties>
</file>